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07" r:id="rId2"/>
    <p:sldMasterId id="2147483708" r:id="rId3"/>
    <p:sldMasterId id="2147483709" r:id="rId4"/>
    <p:sldMasterId id="2147483710" r:id="rId5"/>
    <p:sldMasterId id="2147483711" r:id="rId6"/>
  </p:sldMasterIdLst>
  <p:notesMasterIdLst>
    <p:notesMasterId r:id="rId4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96" y="-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54465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Shape 5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Shape 6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Shape 6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Shape 6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Shape 6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Shape 664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/>
              <a:t>39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lank logo">
  <p:cSld name=" Blank log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ttom Half">
  <p:cSld name="Text Bottom Half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2720724"/>
            <a:ext cx="8229600" cy="184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Three Quarters">
  <p:cSld name="Text Top Three Quarter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267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Upper Left">
  <p:cSld name="Text Upper Lef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10" y="876496"/>
            <a:ext cx="4351055" cy="188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648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Blank">
  <p:cSld name="6_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Blank">
  <p:cSld name="9_Blank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lank">
  <p:cSld name="5_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2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/>
          <p:nvPr/>
        </p:nvSpPr>
        <p:spPr>
          <a:xfrm>
            <a:off x="0" y="0"/>
            <a:ext cx="9144000" cy="101700"/>
          </a:xfrm>
          <a:prstGeom prst="rect">
            <a:avLst/>
          </a:prstGeom>
          <a:solidFill>
            <a:srgbClr val="0E67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Blank">
  <p:cSld name="11_Blank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with Subtitle and Content">
  <p:cSld name="1_Title with Subtitle and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366714" y="1419224"/>
            <a:ext cx="8410500" cy="3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erdana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—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Blank">
  <p:cSld name="8_Blank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Blank">
  <p:cSld name="10_Blank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Blank">
  <p:cSld name="13_Blank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pic" idx="2"/>
          </p:nvPr>
        </p:nvSpPr>
        <p:spPr>
          <a:xfrm>
            <a:off x="114300" y="112713"/>
            <a:ext cx="8915400" cy="49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411480" y="548068"/>
            <a:ext cx="5303400" cy="8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chemeClr val="accen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0" y="112014"/>
            <a:ext cx="9144000" cy="503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Shape 110" descr="pivotal_gree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6900" y="4710514"/>
            <a:ext cx="755700" cy="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114300" y="112014"/>
            <a:ext cx="37947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Shape 113" descr="pivotal_gree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6900" y="4710514"/>
            <a:ext cx="755700" cy="1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114300" y="112014"/>
            <a:ext cx="37947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0E67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Shape 118" descr="pivotal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4069" y="4708315"/>
            <a:ext cx="755700" cy="1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bg>
      <p:bgPr>
        <a:solidFill>
          <a:schemeClr val="accent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9144000" cy="99300"/>
          </a:xfrm>
          <a:prstGeom prst="rect">
            <a:avLst/>
          </a:prstGeom>
          <a:gradFill>
            <a:gsLst>
              <a:gs pos="0">
                <a:srgbClr val="AF7CBA"/>
              </a:gs>
              <a:gs pos="100000">
                <a:schemeClr val="accent4"/>
              </a:gs>
            </a:gsLst>
            <a:lin ang="1800004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66713" y="325438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oter Bar Only">
  <p:cSld name="Footer Bar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53450" y="5021495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888888"/>
              </a:solidFill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366713" y="5043849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37764" y="4709393"/>
            <a:ext cx="9651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366713" y="5018449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pic>
        <p:nvPicPr>
          <p:cNvPr id="132" name="Shape 132" descr="Pivotal_Logo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3" y="4713966"/>
            <a:ext cx="957300" cy="2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890587" y="27031"/>
            <a:ext cx="7620000" cy="2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881"/>
              </a:buClr>
              <a:buSzPts val="1400"/>
              <a:buFont typeface="Arial"/>
              <a:buNone/>
              <a:defRPr sz="9600" b="0" i="0" u="none" strike="noStrike" cap="none">
                <a:solidFill>
                  <a:srgbClr val="00888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890587" y="2633384"/>
            <a:ext cx="7620000" cy="10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366713" y="5043849"/>
            <a:ext cx="22749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-US" sz="6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© Copyright 2014 Pivotal. All rights reserved.</a:t>
            </a: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3450" y="5021495"/>
            <a:ext cx="533400" cy="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  <a:defRPr sz="800" b="0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888888"/>
              </a:solidFill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894005" y="3709461"/>
            <a:ext cx="7620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»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95D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764" y="4709393"/>
            <a:ext cx="9651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b">
  <p:cSld name="Lab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ctrTitle"/>
          </p:nvPr>
        </p:nvSpPr>
        <p:spPr>
          <a:xfrm>
            <a:off x="1191543" y="2102881"/>
            <a:ext cx="60483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1"/>
          </p:nvPr>
        </p:nvSpPr>
        <p:spPr>
          <a:xfrm>
            <a:off x="1191616" y="2753297"/>
            <a:ext cx="6048300" cy="14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4648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Half" type="obj">
  <p:cSld name="OBJEC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Page">
  <p:cSld name="Text Full Page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Three Quarters">
  <p:cSld name="Text Top Three Quarter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Half">
  <p:cSld name="Text Left Half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Half">
  <p:cSld name="Text Left Half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ttom Half">
  <p:cSld name="Text Bottom Half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457200" y="272072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no circles">
  <p:cSld name="Title Only, no circle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Upper Left">
  <p:cSld name="Text Upper Lef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457210" y="876496"/>
            <a:ext cx="4351200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no circles">
  <p:cSld name="Title Only, no circle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Half">
  <p:cSld name="Text Left Half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Page">
  <p:cSld name="Text Full Pag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with Subtitle and Content">
  <p:cSld name="1_Title with Subtitle and Conte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2"/>
          </p:nvPr>
        </p:nvSpPr>
        <p:spPr>
          <a:xfrm>
            <a:off x="366714" y="1419224"/>
            <a:ext cx="8410500" cy="30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Verdana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—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ttom Half" type="obj">
  <p:cSld name="OBJECT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457200" y="272072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Three Quarters">
  <p:cSld name="Text Top Three Quarter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Half">
  <p:cSld name="Text Top Half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18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Upper Left">
  <p:cSld name="Text Upper Lef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457210" y="876496"/>
            <a:ext cx="4351200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2"/>
          </p:nvPr>
        </p:nvSpPr>
        <p:spPr>
          <a:xfrm>
            <a:off x="4648200" y="876474"/>
            <a:ext cx="4038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Page">
  <p:cSld name="Text Full Page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37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Half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184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no circles">
  <p:cSld name="Title Only, no circle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theme" Target="../theme/theme3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theme" Target="../theme/theme4.xml"/><Relationship Id="rId3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theme" Target="../theme/theme5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theme" Target="../theme/theme6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2" name="Shape 12" descr="Pivotal_White.png"/>
          <p:cNvPicPr preferRelativeResize="0"/>
          <p:nvPr/>
        </p:nvPicPr>
        <p:blipFill rotWithShape="1">
          <a:blip r:embed="rId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4" name="Shape 24" descr="Pivotal_White.png"/>
          <p:cNvPicPr preferRelativeResize="0"/>
          <p:nvPr/>
        </p:nvPicPr>
        <p:blipFill rotWithShape="1">
          <a:blip r:embed="rId14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524348" y="4651813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0" y="4746625"/>
            <a:ext cx="9144000" cy="290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 txBox="1"/>
          <p:nvPr/>
        </p:nvSpPr>
        <p:spPr>
          <a:xfrm flipH="1">
            <a:off x="8553450" y="5041900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44" name="Shape 144" descr="Pivotal_White.png"/>
          <p:cNvPicPr preferRelativeResize="0"/>
          <p:nvPr/>
        </p:nvPicPr>
        <p:blipFill rotWithShape="1">
          <a:blip r:embed="rId3">
            <a:alphaModFix/>
          </a:blip>
          <a:srcRect l="20054" t="21648" r="18524" b="26497"/>
          <a:stretch/>
        </p:blipFill>
        <p:spPr>
          <a:xfrm>
            <a:off x="8093075" y="4749800"/>
            <a:ext cx="7413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9212" y="5057775"/>
            <a:ext cx="2274900" cy="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0" y="0"/>
            <a:ext cx="9144000" cy="1627200"/>
          </a:xfrm>
          <a:prstGeom prst="rect">
            <a:avLst/>
          </a:prstGeom>
          <a:gradFill>
            <a:gsLst>
              <a:gs pos="0">
                <a:srgbClr val="BFBFBF">
                  <a:alpha val="60784"/>
                </a:srgbClr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0" y="4746625"/>
            <a:ext cx="9144000" cy="290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 txBox="1"/>
          <p:nvPr/>
        </p:nvSpPr>
        <p:spPr>
          <a:xfrm flipH="1">
            <a:off x="8553450" y="5041900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57" name="Shape 157" descr="Pivotal_White.png"/>
          <p:cNvPicPr preferRelativeResize="0"/>
          <p:nvPr/>
        </p:nvPicPr>
        <p:blipFill rotWithShape="1">
          <a:blip r:embed="rId14">
            <a:alphaModFix/>
          </a:blip>
          <a:srcRect l="20054" t="21648" r="18524" b="26497"/>
          <a:stretch/>
        </p:blipFill>
        <p:spPr>
          <a:xfrm>
            <a:off x="8093075" y="4749800"/>
            <a:ext cx="7413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49212" y="5057775"/>
            <a:ext cx="2274900" cy="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0" y="4746625"/>
            <a:ext cx="9144000" cy="290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Shape 195"/>
          <p:cNvSpPr txBox="1"/>
          <p:nvPr/>
        </p:nvSpPr>
        <p:spPr>
          <a:xfrm flipH="1">
            <a:off x="8553450" y="5041900"/>
            <a:ext cx="533400" cy="1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96" name="Shape 196" descr="Pivotal_White.png"/>
          <p:cNvPicPr preferRelativeResize="0"/>
          <p:nvPr/>
        </p:nvPicPr>
        <p:blipFill rotWithShape="1">
          <a:blip r:embed="rId15">
            <a:alphaModFix/>
          </a:blip>
          <a:srcRect l="20054" t="21648" r="18524" b="26497"/>
          <a:stretch/>
        </p:blipFill>
        <p:spPr>
          <a:xfrm>
            <a:off x="8093075" y="4749800"/>
            <a:ext cx="741300" cy="2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49212" y="5057775"/>
            <a:ext cx="2274900" cy="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 descr="SF_Bridge-01.jpeg"/>
          <p:cNvPicPr preferRelativeResize="0"/>
          <p:nvPr/>
        </p:nvPicPr>
        <p:blipFill rotWithShape="1">
          <a:blip r:embed="rId3">
            <a:alphaModFix/>
          </a:blip>
          <a:srcRect t="9350" b="93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Shape 240" descr="pivotal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977900"/>
            <a:ext cx="1368425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23887" y="1898650"/>
            <a:ext cx="7896225" cy="1538287"/>
          </a:xfrm>
          <a:prstGeom prst="rect">
            <a:avLst/>
          </a:prstGeom>
          <a:noFill/>
          <a:ln>
            <a:noFill/>
          </a:ln>
          <a:effectLst>
            <a:outerShdw blurRad="63500" sx="102000" sy="102000">
              <a:srgbClr val="808080">
                <a:alpha val="3960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4200" b="1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PCF Operations Workshop 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4200" b="1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Health, </a:t>
            </a:r>
            <a:r>
              <a:rPr lang="en-US" sz="4200" b="1">
                <a:solidFill>
                  <a:schemeClr val="accent2"/>
                </a:solidFill>
              </a:rPr>
              <a:t>Events, &amp; Logging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525" y="1165225"/>
            <a:ext cx="4357688" cy="346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Shape 356"/>
          <p:cNvGrpSpPr/>
          <p:nvPr/>
        </p:nvGrpSpPr>
        <p:grpSpPr>
          <a:xfrm>
            <a:off x="5487988" y="2443162"/>
            <a:ext cx="1620836" cy="1065212"/>
            <a:chOff x="0" y="0"/>
            <a:chExt cx="2147483647" cy="2147483647"/>
          </a:xfrm>
        </p:grpSpPr>
        <p:sp>
          <p:nvSpPr>
            <p:cNvPr id="357" name="Shape 357"/>
            <p:cNvSpPr/>
            <p:nvPr/>
          </p:nvSpPr>
          <p:spPr>
            <a:xfrm>
              <a:off x="0" y="0"/>
              <a:ext cx="2136967887" cy="21474834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9377" y="0"/>
                  </a:moveTo>
                  <a:cubicBezTo>
                    <a:pt x="47427" y="0"/>
                    <a:pt x="45844" y="2394"/>
                    <a:pt x="45844" y="5350"/>
                  </a:cubicBezTo>
                  <a:lnTo>
                    <a:pt x="45844" y="28983"/>
                  </a:lnTo>
                  <a:lnTo>
                    <a:pt x="0" y="34044"/>
                  </a:lnTo>
                  <a:lnTo>
                    <a:pt x="45844" y="39127"/>
                  </a:lnTo>
                  <a:lnTo>
                    <a:pt x="45844" y="114633"/>
                  </a:lnTo>
                  <a:cubicBezTo>
                    <a:pt x="45844" y="117588"/>
                    <a:pt x="47427" y="120000"/>
                    <a:pt x="49377" y="120000"/>
                  </a:cubicBezTo>
                  <a:lnTo>
                    <a:pt x="116461" y="120000"/>
                  </a:lnTo>
                  <a:cubicBezTo>
                    <a:pt x="118416" y="120000"/>
                    <a:pt x="120000" y="117588"/>
                    <a:pt x="120000" y="114633"/>
                  </a:cubicBezTo>
                  <a:lnTo>
                    <a:pt x="120000" y="5350"/>
                  </a:lnTo>
                  <a:cubicBezTo>
                    <a:pt x="120000" y="2394"/>
                    <a:pt x="118416" y="0"/>
                    <a:pt x="116461" y="0"/>
                  </a:cubicBezTo>
                  <a:lnTo>
                    <a:pt x="49377" y="0"/>
                  </a:lnTo>
                  <a:close/>
                </a:path>
              </a:pathLst>
            </a:custGeom>
            <a:solidFill>
              <a:srgbClr val="FFFFFF"/>
            </a:solidFill>
            <a:ln w="25550" cap="flat" cmpd="sng">
              <a:solidFill>
                <a:srgbClr val="85888D"/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63500" dist="25560" dir="540000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8" name="Shape 358"/>
            <p:cNvGrpSpPr/>
            <p:nvPr/>
          </p:nvGrpSpPr>
          <p:grpSpPr>
            <a:xfrm>
              <a:off x="917044206" y="246115411"/>
              <a:ext cx="1177856348" cy="1015217419"/>
              <a:chOff x="6180137" y="3421062"/>
              <a:chExt cx="889000" cy="671512"/>
            </a:xfrm>
          </p:grpSpPr>
          <p:pic>
            <p:nvPicPr>
              <p:cNvPr id="359" name="Shape 35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426200" y="3421062"/>
                <a:ext cx="381000" cy="27463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0" name="Shape 360"/>
              <p:cNvSpPr txBox="1"/>
              <p:nvPr/>
            </p:nvSpPr>
            <p:spPr>
              <a:xfrm>
                <a:off x="6180137" y="3611562"/>
                <a:ext cx="889000" cy="4810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3585F"/>
                  </a:buClr>
                  <a:buFont typeface="Arial"/>
                  <a:buNone/>
                </a:pPr>
                <a:r>
                  <a:rPr lang="en-US" sz="1000" i="0" u="none">
                    <a:solidFill>
                      <a:srgbClr val="53585F"/>
                    </a:solidFill>
                  </a:rPr>
                  <a:t>desired state</a:t>
                </a:r>
                <a:endParaRPr sz="1000"/>
              </a:p>
            </p:txBody>
          </p:sp>
        </p:grpSp>
        <p:pic>
          <p:nvPicPr>
            <p:cNvPr id="361" name="Shape 3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0364692" y="1260967909"/>
              <a:ext cx="416456324" cy="4224559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Shape 362"/>
            <p:cNvSpPr txBox="1"/>
            <p:nvPr/>
          </p:nvSpPr>
          <p:spPr>
            <a:xfrm>
              <a:off x="982247222" y="1600212383"/>
              <a:ext cx="1165236424" cy="547271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750" tIns="50750" rIns="50750" bIns="507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lang="en-US" sz="1000" i="0" u="none">
                  <a:solidFill>
                    <a:srgbClr val="53585F"/>
                  </a:solidFill>
                </a:rPr>
                <a:t>actual state</a:t>
              </a:r>
              <a:endParaRPr sz="1000"/>
            </a:p>
          </p:txBody>
        </p:sp>
      </p:grpSp>
      <p:sp>
        <p:nvSpPr>
          <p:cNvPr id="363" name="Shape 363"/>
          <p:cNvSpPr/>
          <p:nvPr/>
        </p:nvSpPr>
        <p:spPr>
          <a:xfrm rot="10800000">
            <a:off x="4105274" y="2616200"/>
            <a:ext cx="252413" cy="207963"/>
          </a:xfrm>
          <a:prstGeom prst="rightArrow">
            <a:avLst>
              <a:gd name="adj1" fmla="val 5656"/>
              <a:gd name="adj2" fmla="val 50174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Shape 364"/>
          <p:cNvSpPr/>
          <p:nvPr/>
        </p:nvSpPr>
        <p:spPr>
          <a:xfrm rot="-5400000">
            <a:off x="3424239" y="2255838"/>
            <a:ext cx="254000" cy="209550"/>
          </a:xfrm>
          <a:prstGeom prst="rightArrow">
            <a:avLst>
              <a:gd name="adj1" fmla="val 5729"/>
              <a:gd name="adj2" fmla="val 51116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7400" y="1589087"/>
            <a:ext cx="633413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6589713" y="1752600"/>
            <a:ext cx="173037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lang="en-US" sz="1500" b="0" i="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Alert: VM down</a:t>
            </a:r>
            <a:endParaRPr/>
          </a:p>
        </p:txBody>
      </p:sp>
      <p:sp>
        <p:nvSpPr>
          <p:cNvPr id="367" name="Shape 367"/>
          <p:cNvSpPr/>
          <p:nvPr/>
        </p:nvSpPr>
        <p:spPr>
          <a:xfrm rot="-2699804">
            <a:off x="5394345" y="2225670"/>
            <a:ext cx="698460" cy="158759"/>
          </a:xfrm>
          <a:prstGeom prst="rightArrow">
            <a:avLst>
              <a:gd name="adj1" fmla="val 12634"/>
              <a:gd name="adj2" fmla="val 127935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/>
          <p:nvPr/>
        </p:nvSpPr>
        <p:spPr>
          <a:xfrm rot="-5400000">
            <a:off x="4872037" y="3108324"/>
            <a:ext cx="527050" cy="209550"/>
          </a:xfrm>
          <a:prstGeom prst="rightArrow">
            <a:avLst>
              <a:gd name="adj1" fmla="val 5692"/>
              <a:gd name="adj2" fmla="val 86685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3: VM Failure &amp; Recovery</a:t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4498475" y="3303500"/>
            <a:ext cx="477300" cy="502200"/>
          </a:xfrm>
          <a:prstGeom prst="donut">
            <a:avLst>
              <a:gd name="adj" fmla="val 7279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0525" y="1165225"/>
            <a:ext cx="4357687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6218237" y="3590925"/>
            <a:ext cx="228917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Font typeface="Arial"/>
              <a:buNone/>
            </a:pPr>
            <a:r>
              <a:rPr lang="en-US" sz="2200" b="0" i="0" u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failed VM restored</a:t>
            </a:r>
            <a:endParaRPr/>
          </a:p>
        </p:txBody>
      </p:sp>
      <p:grpSp>
        <p:nvGrpSpPr>
          <p:cNvPr id="378" name="Shape 378"/>
          <p:cNvGrpSpPr/>
          <p:nvPr/>
        </p:nvGrpSpPr>
        <p:grpSpPr>
          <a:xfrm>
            <a:off x="5487987" y="2444750"/>
            <a:ext cx="1620837" cy="1063625"/>
            <a:chOff x="0" y="0"/>
            <a:chExt cx="2147483647" cy="2147483647"/>
          </a:xfrm>
        </p:grpSpPr>
        <p:grpSp>
          <p:nvGrpSpPr>
            <p:cNvPr id="379" name="Shape 379"/>
            <p:cNvGrpSpPr/>
            <p:nvPr/>
          </p:nvGrpSpPr>
          <p:grpSpPr>
            <a:xfrm>
              <a:off x="0" y="0"/>
              <a:ext cx="2147483647" cy="2147483647"/>
              <a:chOff x="0" y="0"/>
              <a:chExt cx="2147483647" cy="2147483647"/>
            </a:xfrm>
          </p:grpSpPr>
          <p:sp>
            <p:nvSpPr>
              <p:cNvPr id="380" name="Shape 380"/>
              <p:cNvSpPr/>
              <p:nvPr/>
            </p:nvSpPr>
            <p:spPr>
              <a:xfrm>
                <a:off x="0" y="0"/>
                <a:ext cx="2136967906" cy="214748346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9377" y="0"/>
                    </a:moveTo>
                    <a:cubicBezTo>
                      <a:pt x="47427" y="0"/>
                      <a:pt x="45844" y="2394"/>
                      <a:pt x="45844" y="5350"/>
                    </a:cubicBezTo>
                    <a:lnTo>
                      <a:pt x="45844" y="28983"/>
                    </a:lnTo>
                    <a:lnTo>
                      <a:pt x="0" y="34044"/>
                    </a:lnTo>
                    <a:lnTo>
                      <a:pt x="45844" y="39127"/>
                    </a:lnTo>
                    <a:lnTo>
                      <a:pt x="45844" y="114633"/>
                    </a:lnTo>
                    <a:cubicBezTo>
                      <a:pt x="45844" y="117588"/>
                      <a:pt x="47427" y="120000"/>
                      <a:pt x="49377" y="120000"/>
                    </a:cubicBezTo>
                    <a:lnTo>
                      <a:pt x="116461" y="120000"/>
                    </a:lnTo>
                    <a:cubicBezTo>
                      <a:pt x="118416" y="120000"/>
                      <a:pt x="120000" y="117588"/>
                      <a:pt x="120000" y="114633"/>
                    </a:cubicBezTo>
                    <a:lnTo>
                      <a:pt x="120000" y="5350"/>
                    </a:lnTo>
                    <a:cubicBezTo>
                      <a:pt x="120000" y="2394"/>
                      <a:pt x="118416" y="0"/>
                      <a:pt x="116461" y="0"/>
                    </a:cubicBezTo>
                    <a:lnTo>
                      <a:pt x="49377" y="0"/>
                    </a:lnTo>
                    <a:close/>
                  </a:path>
                </a:pathLst>
              </a:custGeom>
              <a:solidFill>
                <a:srgbClr val="FFFFFF"/>
              </a:solidFill>
              <a:ln w="25550" cap="flat" cmpd="sng">
                <a:solidFill>
                  <a:srgbClr val="85888D"/>
                </a:solidFill>
                <a:prstDash val="solid"/>
                <a:miter lim="8000"/>
                <a:headEnd type="none" w="sm" len="sm"/>
                <a:tailEnd type="none" w="sm" len="sm"/>
              </a:ln>
              <a:effectLst>
                <a:outerShdw blurRad="63500" dist="25560" dir="540000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1" name="Shape 381"/>
              <p:cNvGrpSpPr/>
              <p:nvPr/>
            </p:nvGrpSpPr>
            <p:grpSpPr>
              <a:xfrm>
                <a:off x="917478975" y="240178515"/>
                <a:ext cx="1178413053" cy="1020738057"/>
                <a:chOff x="6180137" y="3417887"/>
                <a:chExt cx="889000" cy="674687"/>
              </a:xfrm>
            </p:grpSpPr>
            <p:pic>
              <p:nvPicPr>
                <p:cNvPr id="382" name="Shape 38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6426200" y="3417887"/>
                  <a:ext cx="381000" cy="2714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3" name="Shape 383"/>
                <p:cNvSpPr txBox="1"/>
                <p:nvPr/>
              </p:nvSpPr>
              <p:spPr>
                <a:xfrm>
                  <a:off x="6180137" y="3611562"/>
                  <a:ext cx="889000" cy="4810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750" tIns="50750" rIns="50750" bIns="5075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3585F"/>
                    </a:buClr>
                    <a:buFont typeface="Arial"/>
                    <a:buNone/>
                  </a:pPr>
                  <a:r>
                    <a:rPr lang="en-US" sz="1000" i="0" u="none">
                      <a:solidFill>
                        <a:srgbClr val="53585F"/>
                      </a:solidFill>
                    </a:rPr>
                    <a:t>desired state</a:t>
                  </a:r>
                  <a:endParaRPr/>
                </a:p>
              </p:txBody>
            </p:sp>
          </p:grpSp>
          <p:sp>
            <p:nvSpPr>
              <p:cNvPr id="384" name="Shape 384"/>
              <p:cNvSpPr txBox="1"/>
              <p:nvPr/>
            </p:nvSpPr>
            <p:spPr>
              <a:xfrm>
                <a:off x="982247886" y="1599396104"/>
                <a:ext cx="1165235760" cy="5480875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750" tIns="50750" rIns="50750" bIns="507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3585F"/>
                  </a:buClr>
                  <a:buFont typeface="Arial"/>
                  <a:buNone/>
                </a:pPr>
                <a:r>
                  <a:rPr lang="en-US" sz="1100" i="0" u="none">
                    <a:solidFill>
                      <a:srgbClr val="53585F"/>
                    </a:solidFill>
                  </a:rPr>
                  <a:t>actual state</a:t>
                </a:r>
                <a:endParaRPr/>
              </a:p>
            </p:txBody>
          </p:sp>
        </p:grpSp>
        <p:pic>
          <p:nvPicPr>
            <p:cNvPr id="385" name="Shape 38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8815478" y="1246823956"/>
              <a:ext cx="504795531" cy="419879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3: VM Failure &amp; Recovery</a:t>
            </a:r>
            <a:endParaRPr/>
          </a:p>
        </p:txBody>
      </p:sp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/>
        </p:nvSpPr>
        <p:spPr>
          <a:xfrm>
            <a:off x="2566987" y="279400"/>
            <a:ext cx="5756275" cy="20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4: AZ Failure &amp; Recovery</a:t>
            </a: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4038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one zone fails, the application instances in the other zone pick up the load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outage</a:t>
            </a:r>
            <a:endParaRPr/>
          </a:p>
        </p:txBody>
      </p:sp>
      <p:grpSp>
        <p:nvGrpSpPr>
          <p:cNvPr id="395" name="Shape 395"/>
          <p:cNvGrpSpPr/>
          <p:nvPr/>
        </p:nvGrpSpPr>
        <p:grpSpPr>
          <a:xfrm>
            <a:off x="4537075" y="1444016"/>
            <a:ext cx="4114800" cy="2945422"/>
            <a:chOff x="0" y="0"/>
            <a:chExt cx="2147483647" cy="2147483647"/>
          </a:xfrm>
        </p:grpSpPr>
        <p:sp>
          <p:nvSpPr>
            <p:cNvPr id="396" name="Shape 396"/>
            <p:cNvSpPr/>
            <p:nvPr/>
          </p:nvSpPr>
          <p:spPr>
            <a:xfrm>
              <a:off x="241923299" y="843055596"/>
              <a:ext cx="777965938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172329030" y="919446123"/>
              <a:ext cx="777965938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0" y="516659542"/>
              <a:ext cx="2147483647" cy="1272019442"/>
            </a:xfrm>
            <a:prstGeom prst="roundRect">
              <a:avLst>
                <a:gd name="adj" fmla="val 2065"/>
              </a:avLst>
            </a:prstGeom>
            <a:noFill/>
            <a:ln w="76300" cap="sq" cmpd="sng">
              <a:solidFill>
                <a:srgbClr val="A6AA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21225" tIns="21225" rIns="21225" bIns="21225" anchor="b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CA2"/>
                </a:buClr>
                <a:buFont typeface="Arial"/>
                <a:buNone/>
              </a:pPr>
              <a:r>
                <a:rPr lang="en-US" sz="1600" b="1" i="0" u="none">
                  <a:solidFill>
                    <a:srgbClr val="007CA2"/>
                  </a:solidFill>
                  <a:latin typeface="Arial"/>
                  <a:ea typeface="Arial"/>
                  <a:cs typeface="Arial"/>
                  <a:sym typeface="Arial"/>
                </a:rPr>
                <a:t>ELASTIC RUNTIME</a:t>
              </a: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17647705" y="995836466"/>
              <a:ext cx="777965938" cy="554410845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lang="en-US" sz="1400" b="1" i="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400" name="Shape 400"/>
            <p:cNvSpPr txBox="1"/>
            <p:nvPr/>
          </p:nvSpPr>
          <p:spPr>
            <a:xfrm>
              <a:off x="323476814" y="0"/>
              <a:ext cx="1549774413" cy="233804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225" tIns="21225" rIns="21225" bIns="21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Courier New"/>
                <a:buNone/>
              </a:pPr>
              <a:r>
                <a:rPr lang="en-US" sz="1800" b="1" i="0" u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cf push my-app -i 4</a:t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 rot="-5400000" flipH="1">
              <a:off x="1011205446" y="66979009"/>
              <a:ext cx="132529406" cy="151659278"/>
            </a:xfrm>
            <a:prstGeom prst="rightArrow">
              <a:avLst>
                <a:gd name="adj1" fmla="val 5724"/>
                <a:gd name="adj2" fmla="val 7344"/>
              </a:avLst>
            </a:prstGeom>
            <a:solidFill>
              <a:srgbClr val="A6AAA9"/>
            </a:solidFill>
            <a:ln w="255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2" name="Shape 402"/>
            <p:cNvCxnSpPr/>
            <p:nvPr/>
          </p:nvCxnSpPr>
          <p:spPr>
            <a:xfrm rot="10800000" flipH="1">
              <a:off x="1082855544" y="343044299"/>
              <a:ext cx="828243" cy="1804439347"/>
            </a:xfrm>
            <a:prstGeom prst="straightConnector1">
              <a:avLst/>
            </a:prstGeom>
            <a:noFill/>
            <a:ln w="38150" cap="sq" cmpd="sng">
              <a:solidFill>
                <a:srgbClr val="A6AAA9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03" name="Shape 403"/>
            <p:cNvSpPr txBox="1"/>
            <p:nvPr/>
          </p:nvSpPr>
          <p:spPr>
            <a:xfrm>
              <a:off x="240115860" y="1878497057"/>
              <a:ext cx="574979104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225" tIns="21225" rIns="21225" bIns="212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lang="en-US" sz="1800" b="1" i="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AZ-1</a:t>
              </a:r>
              <a:endParaRPr/>
            </a:p>
          </p:txBody>
        </p:sp>
        <p:sp>
          <p:nvSpPr>
            <p:cNvPr id="404" name="Shape 404"/>
            <p:cNvSpPr txBox="1"/>
            <p:nvPr/>
          </p:nvSpPr>
          <p:spPr>
            <a:xfrm>
              <a:off x="1369165783" y="1878497057"/>
              <a:ext cx="486209367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225" tIns="21225" rIns="21225" bIns="212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lang="en-US" sz="1800" b="1" i="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AZ-2</a:t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 rot="-3600000" flipH="1">
              <a:off x="687260256" y="614443993"/>
              <a:ext cx="132529404" cy="151660013"/>
            </a:xfrm>
            <a:prstGeom prst="rightArrow">
              <a:avLst>
                <a:gd name="adj1" fmla="val 5724"/>
                <a:gd name="adj2" fmla="val 7344"/>
              </a:avLst>
            </a:prstGeom>
            <a:solidFill>
              <a:srgbClr val="A6AAA9"/>
            </a:solidFill>
            <a:ln w="255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 rot="-7200000" flipH="1">
              <a:off x="1340535878" y="616180652"/>
              <a:ext cx="131701156" cy="151660013"/>
            </a:xfrm>
            <a:prstGeom prst="rightArrow">
              <a:avLst>
                <a:gd name="adj1" fmla="val 5624"/>
                <a:gd name="adj2" fmla="val 7344"/>
              </a:avLst>
            </a:prstGeom>
            <a:solidFill>
              <a:srgbClr val="A6AAA9"/>
            </a:solidFill>
            <a:ln w="255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144988499" y="1159034952"/>
              <a:ext cx="723284178" cy="160883017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inst-1</a:t>
              </a: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144988499" y="1355798436"/>
              <a:ext cx="723284178" cy="162040363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inst-3</a:t>
              </a: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1275068764" y="843055596"/>
              <a:ext cx="777965457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1205474232" y="919446123"/>
              <a:ext cx="777965457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1150792907" y="995836466"/>
              <a:ext cx="777965457" cy="554410845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lang="en-US" sz="1400" b="1" i="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178133438" y="1159034952"/>
              <a:ext cx="723284660" cy="160883017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inst-2</a:t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178133438" y="1355798436"/>
              <a:ext cx="723284660" cy="162040363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inst-4</a:t>
              </a:r>
              <a:endParaRPr/>
            </a:p>
          </p:txBody>
        </p:sp>
        <p:sp>
          <p:nvSpPr>
            <p:cNvPr id="414" name="Shape 414"/>
            <p:cNvSpPr txBox="1"/>
            <p:nvPr/>
          </p:nvSpPr>
          <p:spPr>
            <a:xfrm>
              <a:off x="238609224" y="799072982"/>
              <a:ext cx="525271836" cy="850713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5000B"/>
                </a:buClr>
                <a:buFont typeface="Arial"/>
                <a:buNone/>
              </a:pPr>
              <a:r>
                <a:rPr lang="en-US" sz="9600" b="0" i="0" u="none">
                  <a:solidFill>
                    <a:srgbClr val="C5000B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/>
              <a:t>Health, Events, &amp; Logging</a:t>
            </a:r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/>
              <a:t>Application Failure Demo</a:t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Logging	</a:t>
            </a: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4038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Available through the CLI and Apps Manager </a:t>
            </a:r>
            <a:endParaRPr sz="1800"/>
          </a:p>
          <a:p>
            <a:pPr marL="342900" marR="0" lvl="0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layer log aggregation provides consolidated view across all application instances and Routers. </a:t>
            </a:r>
            <a:endParaRPr sz="1800"/>
          </a:p>
          <a:p>
            <a:pPr marL="342900" marR="0" lvl="0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tail logs for real-time aggregated analysis</a:t>
            </a:r>
            <a:endParaRPr sz="1800"/>
          </a:p>
          <a:p>
            <a:pPr marL="342900" marR="0" lvl="0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Flush logs to permanent storage</a:t>
            </a:r>
            <a:endParaRPr sz="1800"/>
          </a:p>
          <a:p>
            <a:pPr marL="342900" marR="0" lvl="0" indent="-203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Shape 4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5350" y="1639887"/>
            <a:ext cx="4178300" cy="1887537"/>
          </a:xfrm>
          <a:prstGeom prst="rect">
            <a:avLst/>
          </a:prstGeom>
          <a:noFill/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Loggregator - The Voice of the System</a:t>
            </a:r>
            <a:endParaRPr/>
          </a:p>
        </p:txBody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logging and metrics for the Elastic Runtime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modern approach to logging that emphasizes:</a:t>
            </a:r>
            <a:endParaRPr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for ephemeral, container-based applications</a:t>
            </a:r>
            <a:endParaRPr sz="1800"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Productivity by streaming logs and metrics to operators and developers (no log shipping)</a:t>
            </a:r>
            <a:endParaRPr sz="1800"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Accessibility and visibility into your applications and the platform</a:t>
            </a:r>
            <a:endParaRPr sz="1800"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integration with modern log management services (e.g. Splunk, LogStash)</a:t>
            </a:r>
            <a:endParaRPr sz="1800"/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 can Loggregator help me?</a:t>
            </a:r>
            <a:endParaRPr/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Debugging applications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insights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 system and application health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Exporting metrics into visualization tools</a:t>
            </a:r>
            <a:endParaRPr/>
          </a:p>
          <a:p>
            <a:pPr marL="742950" marR="0" lvl="1" indent="-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46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3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Loggregator System</a:t>
            </a:r>
            <a:endParaRPr/>
          </a:p>
        </p:txBody>
      </p:sp>
      <p:pic>
        <p:nvPicPr>
          <p:cNvPr id="450" name="Shape 4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8212" y="876300"/>
            <a:ext cx="7078800" cy="3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Viewing App Logs Using Apps Manager</a:t>
            </a: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Apps Manager, select your app, then select Logs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" name="Shape 458"/>
          <p:cNvGrpSpPr/>
          <p:nvPr/>
        </p:nvGrpSpPr>
        <p:grpSpPr>
          <a:xfrm>
            <a:off x="757237" y="1552575"/>
            <a:ext cx="7621587" cy="3011487"/>
            <a:chOff x="0" y="0"/>
            <a:chExt cx="2147483647" cy="2147483647"/>
          </a:xfrm>
        </p:grpSpPr>
        <p:grpSp>
          <p:nvGrpSpPr>
            <p:cNvPr id="459" name="Shape 459"/>
            <p:cNvGrpSpPr/>
            <p:nvPr/>
          </p:nvGrpSpPr>
          <p:grpSpPr>
            <a:xfrm>
              <a:off x="0" y="0"/>
              <a:ext cx="2147483647" cy="2147483647"/>
              <a:chOff x="0" y="0"/>
              <a:chExt cx="2147483647" cy="2147483647"/>
            </a:xfrm>
          </p:grpSpPr>
          <p:pic>
            <p:nvPicPr>
              <p:cNvPr id="460" name="Shape 46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2147483647" cy="21474836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1" name="Shape 46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6740016" y="649307838"/>
                <a:ext cx="2100742697" cy="14775629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62" name="Shape 462"/>
            <p:cNvSpPr/>
            <p:nvPr/>
          </p:nvSpPr>
          <p:spPr>
            <a:xfrm>
              <a:off x="947379862" y="22640836"/>
              <a:ext cx="196811679" cy="270558328"/>
            </a:xfrm>
            <a:prstGeom prst="ellipse">
              <a:avLst/>
            </a:prstGeom>
            <a:noFill/>
            <a:ln w="57225" cap="flat" cmpd="sng">
              <a:solidFill>
                <a:srgbClr val="FF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63" name="Shape 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Viewing Logs For an App Using the cf CLI</a:t>
            </a:r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“cf logs &lt;app_name&gt; --recent” to see recent logs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“cf logs &lt;app_name&gt;” to tail application logs</a:t>
            </a:r>
            <a:endParaRPr/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Shape 470"/>
          <p:cNvGrpSpPr/>
          <p:nvPr/>
        </p:nvGrpSpPr>
        <p:grpSpPr>
          <a:xfrm>
            <a:off x="171450" y="2055812"/>
            <a:ext cx="8636000" cy="2530475"/>
            <a:chOff x="0" y="0"/>
            <a:chExt cx="2147483646" cy="2147483647"/>
          </a:xfrm>
        </p:grpSpPr>
        <p:pic>
          <p:nvPicPr>
            <p:cNvPr id="471" name="Shape 47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03736396"/>
              <a:ext cx="926891845" cy="1488689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Shape 4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8713706" y="0"/>
              <a:ext cx="1418769940" cy="21474836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3" name="Shape 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3800475" y="969962"/>
            <a:ext cx="4813200" cy="3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225" tIns="21225" rIns="21225" bIns="21225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lang="en-US" sz="1900" b="0" i="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Services Overview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lang="en-US" sz="1900" b="0" i="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Platform Installation &amp; Setup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lang="en-US" sz="1900" b="0" i="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Role Based Access Control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lang="en-US" sz="1900" b="0" i="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Platform &amp; Application Scaling</a:t>
            </a:r>
            <a:endParaRPr/>
          </a:p>
          <a:p>
            <a:pPr marL="342900" lvl="0" indent="-3429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Char char="•"/>
            </a:pPr>
            <a:r>
              <a:rPr lang="en-US" sz="1900" b="1">
                <a:solidFill>
                  <a:schemeClr val="dk1"/>
                </a:solidFill>
              </a:rPr>
              <a:t>Health, Events, &amp; Logging</a:t>
            </a:r>
            <a:endParaRPr b="1"/>
          </a:p>
          <a:p>
            <a:pPr marL="342900" lvl="0" indent="-3429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Char char="•"/>
            </a:pPr>
            <a:r>
              <a:rPr lang="en-US" sz="1900">
                <a:solidFill>
                  <a:schemeClr val="dk1"/>
                </a:solidFill>
              </a:rPr>
              <a:t>Platform &amp; Application Patching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D4D4D"/>
              </a:buClr>
              <a:buSzPts val="1900"/>
              <a:buFont typeface="Arial"/>
              <a:buChar char="•"/>
            </a:pPr>
            <a:r>
              <a:rPr lang="en-US" sz="1900" b="0" i="0" u="non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r>
              <a:rPr lang="en-US" sz="1900">
                <a:solidFill>
                  <a:schemeClr val="dk1"/>
                </a:solidFill>
              </a:rPr>
              <a:t> Overview</a:t>
            </a:r>
            <a:endParaRPr sz="1900">
              <a:solidFill>
                <a:schemeClr val="dk1"/>
              </a:solidFill>
            </a:endParaRPr>
          </a:p>
          <a:p>
            <a:pPr marL="342900" lvl="0" indent="-34290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</a:rPr>
              <a:t>Authentication &amp; Authorization</a:t>
            </a:r>
            <a:endParaRPr sz="1900">
              <a:solidFill>
                <a:srgbClr val="4D4D4D"/>
              </a:solidFill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449262" y="1474787"/>
            <a:ext cx="2398712" cy="1657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Font typeface="Helvetica Neue"/>
              <a:buNone/>
            </a:pPr>
            <a:r>
              <a:rPr lang="en-US" sz="3300" b="0" i="0" u="none">
                <a:solidFill>
                  <a:srgbClr val="00786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Operations Workshop Agenda</a:t>
            </a:r>
            <a:endParaRPr/>
          </a:p>
        </p:txBody>
      </p:sp>
      <p:cxnSp>
        <p:nvCxnSpPr>
          <p:cNvPr id="249" name="Shape 249"/>
          <p:cNvCxnSpPr/>
          <p:nvPr/>
        </p:nvCxnSpPr>
        <p:spPr>
          <a:xfrm rot="10800000" flipH="1">
            <a:off x="3333750" y="779462"/>
            <a:ext cx="1587" cy="3586162"/>
          </a:xfrm>
          <a:prstGeom prst="straightConnector1">
            <a:avLst/>
          </a:prstGeom>
          <a:noFill/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250" name="Shape 250"/>
          <p:cNvGrpSpPr/>
          <p:nvPr/>
        </p:nvGrpSpPr>
        <p:grpSpPr>
          <a:xfrm>
            <a:off x="63175" y="4772262"/>
            <a:ext cx="638560" cy="237980"/>
            <a:chOff x="4805348" y="2688225"/>
            <a:chExt cx="1604826" cy="705125"/>
          </a:xfrm>
        </p:grpSpPr>
        <p:pic>
          <p:nvPicPr>
            <p:cNvPr id="251" name="Shape 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5348" y="2701499"/>
              <a:ext cx="678577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Shape 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3913" y="2688225"/>
              <a:ext cx="926261" cy="70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cf logs- Behind the Scenes</a:t>
            </a:r>
            <a:endParaRPr/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component of the Loggregator system called the Traffic Controller receives and responds to requests for logs and metrics</a:t>
            </a:r>
            <a:endParaRPr/>
          </a:p>
          <a:p>
            <a:pPr marL="742950" marR="0" lvl="1" indent="-133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103312" y="2190750"/>
            <a:ext cx="3941762" cy="2165350"/>
          </a:xfrm>
          <a:prstGeom prst="roundRect">
            <a:avLst>
              <a:gd name="adj" fmla="val 1776"/>
            </a:avLst>
          </a:prstGeom>
          <a:gradFill>
            <a:gsLst>
              <a:gs pos="0">
                <a:srgbClr val="D9D9D9"/>
              </a:gs>
              <a:gs pos="100000">
                <a:srgbClr val="F2F2F2"/>
              </a:gs>
            </a:gsLst>
            <a:lin ang="5400000" scaled="0"/>
          </a:gradFill>
          <a:ln w="9525" cap="sq" cmpd="sng">
            <a:solidFill>
              <a:srgbClr val="7F7F7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/>
          <p:nvPr/>
        </p:nvSpPr>
        <p:spPr>
          <a:xfrm rot="-5400000">
            <a:off x="3239293" y="3024981"/>
            <a:ext cx="2351087" cy="485775"/>
          </a:xfrm>
          <a:prstGeom prst="roundRect">
            <a:avLst>
              <a:gd name="adj" fmla="val 1876"/>
            </a:avLst>
          </a:prstGeom>
          <a:solidFill>
            <a:srgbClr val="0A1831">
              <a:alpha val="24705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Font typeface="Arial"/>
              <a:buNone/>
            </a:pPr>
            <a:r>
              <a:rPr lang="en-US" sz="1600" b="0" i="0" u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/>
          </a:p>
        </p:txBody>
      </p:sp>
      <p:sp>
        <p:nvSpPr>
          <p:cNvPr id="482" name="Shape 482"/>
          <p:cNvSpPr txBox="1"/>
          <p:nvPr/>
        </p:nvSpPr>
        <p:spPr>
          <a:xfrm>
            <a:off x="671512" y="2262187"/>
            <a:ext cx="2201862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Cloud Foundry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 Runtime</a:t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4265612" y="2447925"/>
            <a:ext cx="298450" cy="2238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2669" y="69893"/>
                </a:moveTo>
                <a:lnTo>
                  <a:pt x="52669" y="92828"/>
                </a:lnTo>
                <a:lnTo>
                  <a:pt x="41041" y="92828"/>
                </a:lnTo>
                <a:lnTo>
                  <a:pt x="60000" y="117431"/>
                </a:lnTo>
                <a:lnTo>
                  <a:pt x="78958" y="92828"/>
                </a:lnTo>
                <a:lnTo>
                  <a:pt x="67330" y="92828"/>
                </a:lnTo>
                <a:lnTo>
                  <a:pt x="67330" y="69893"/>
                </a:lnTo>
                <a:lnTo>
                  <a:pt x="52669" y="69893"/>
                </a:lnTo>
                <a:close/>
                <a:moveTo>
                  <a:pt x="90877" y="41041"/>
                </a:moveTo>
                <a:lnTo>
                  <a:pt x="66274" y="60000"/>
                </a:lnTo>
                <a:lnTo>
                  <a:pt x="90877" y="78958"/>
                </a:lnTo>
                <a:lnTo>
                  <a:pt x="90877" y="67330"/>
                </a:lnTo>
                <a:lnTo>
                  <a:pt x="113812" y="67330"/>
                </a:lnTo>
                <a:lnTo>
                  <a:pt x="113812" y="52669"/>
                </a:lnTo>
                <a:lnTo>
                  <a:pt x="90877" y="52669"/>
                </a:lnTo>
                <a:lnTo>
                  <a:pt x="90877" y="41041"/>
                </a:lnTo>
                <a:close/>
                <a:moveTo>
                  <a:pt x="29122" y="41041"/>
                </a:moveTo>
                <a:lnTo>
                  <a:pt x="29122" y="52669"/>
                </a:lnTo>
                <a:lnTo>
                  <a:pt x="6187" y="52669"/>
                </a:lnTo>
                <a:lnTo>
                  <a:pt x="6187" y="67330"/>
                </a:lnTo>
                <a:lnTo>
                  <a:pt x="29122" y="67330"/>
                </a:lnTo>
                <a:lnTo>
                  <a:pt x="29122" y="78958"/>
                </a:lnTo>
                <a:lnTo>
                  <a:pt x="53724" y="60000"/>
                </a:lnTo>
                <a:lnTo>
                  <a:pt x="29122" y="41041"/>
                </a:lnTo>
                <a:close/>
                <a:moveTo>
                  <a:pt x="60000" y="2569"/>
                </a:moveTo>
                <a:lnTo>
                  <a:pt x="41041" y="27171"/>
                </a:lnTo>
                <a:lnTo>
                  <a:pt x="52669" y="27171"/>
                </a:lnTo>
                <a:lnTo>
                  <a:pt x="52669" y="50106"/>
                </a:lnTo>
                <a:lnTo>
                  <a:pt x="67330" y="50106"/>
                </a:lnTo>
                <a:lnTo>
                  <a:pt x="67330" y="27171"/>
                </a:lnTo>
                <a:lnTo>
                  <a:pt x="78958" y="27171"/>
                </a:lnTo>
                <a:lnTo>
                  <a:pt x="60000" y="2569"/>
                </a:lnTo>
                <a:close/>
                <a:moveTo>
                  <a:pt x="60000" y="0"/>
                </a:moveTo>
                <a:cubicBezTo>
                  <a:pt x="93137" y="0"/>
                  <a:pt x="120000" y="26862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2" y="120000"/>
                  <a:pt x="0" y="93137"/>
                  <a:pt x="0" y="60000"/>
                </a:cubicBezTo>
                <a:cubicBezTo>
                  <a:pt x="0" y="26862"/>
                  <a:pt x="26862" y="0"/>
                  <a:pt x="60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1878012" y="3248025"/>
            <a:ext cx="1989137" cy="430212"/>
          </a:xfrm>
          <a:prstGeom prst="roundRect">
            <a:avLst>
              <a:gd name="adj" fmla="val 989"/>
            </a:avLst>
          </a:prstGeom>
          <a:solidFill>
            <a:srgbClr val="D2D2F4"/>
          </a:solidFill>
          <a:ln>
            <a:noFill/>
          </a:ln>
          <a:effectLst>
            <a:outerShdw blurRad="63500" dist="23040" dir="5400000">
              <a:srgbClr val="808080">
                <a:alpha val="34901"/>
              </a:srgbClr>
            </a:outerShdw>
          </a:effectLst>
        </p:spPr>
        <p:txBody>
          <a:bodyPr spcFirstLastPara="1" wrap="square" lIns="320025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5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Loggregator</a:t>
            </a:r>
            <a:br>
              <a:rPr lang="en-US" sz="15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Controller</a:t>
            </a:r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5768975" y="3271837"/>
            <a:ext cx="2503487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-US" sz="1800" b="1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cf logs MyApp</a:t>
            </a:r>
            <a:endParaRPr/>
          </a:p>
        </p:txBody>
      </p:sp>
      <p:cxnSp>
        <p:nvCxnSpPr>
          <p:cNvPr id="486" name="Shape 486"/>
          <p:cNvCxnSpPr/>
          <p:nvPr/>
        </p:nvCxnSpPr>
        <p:spPr>
          <a:xfrm rot="10800000">
            <a:off x="3867150" y="3552825"/>
            <a:ext cx="2151062" cy="0"/>
          </a:xfrm>
          <a:prstGeom prst="straightConnector1">
            <a:avLst/>
          </a:prstGeom>
          <a:noFill/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stealth" w="med" len="med"/>
          </a:ln>
        </p:spPr>
      </p:cxn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cf logs MyApp- Deeper Behind the Scenes</a:t>
            </a:r>
            <a:endParaRPr/>
          </a:p>
        </p:txBody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Sources of logging and metrics data send data to Metron Agents, which reside on Cloud Foundry components</a:t>
            </a:r>
            <a:endParaRPr sz="1800"/>
          </a:p>
          <a:p>
            <a:pPr marL="342900" marR="0" lvl="0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Metron Agents send the data to Doppler Servers</a:t>
            </a:r>
            <a:endParaRPr sz="1800"/>
          </a:p>
          <a:p>
            <a:pPr marL="342900" marR="0" lvl="0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the request for logs is made, the Traffic Controller gets the data from the Doppler Servers</a:t>
            </a:r>
            <a:endParaRPr sz="1800"/>
          </a:p>
          <a:p>
            <a:pPr marL="342900" marR="0" lvl="0" indent="-203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 sz="22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Shape 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87" y="2557462"/>
            <a:ext cx="3476700" cy="2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/>
          <p:nvPr/>
        </p:nvSpPr>
        <p:spPr>
          <a:xfrm>
            <a:off x="4164012" y="3770312"/>
            <a:ext cx="1166812" cy="42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4068762" y="3689350"/>
            <a:ext cx="1152525" cy="42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Doppler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Server(s)</a:t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5991225" y="3652837"/>
            <a:ext cx="1423987" cy="6635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883275" y="3571875"/>
            <a:ext cx="1423987" cy="6635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Controller(s)</a:t>
            </a:r>
            <a:endParaRPr sz="1200"/>
          </a:p>
        </p:txBody>
      </p:sp>
      <p:cxnSp>
        <p:nvCxnSpPr>
          <p:cNvPr id="499" name="Shape 499"/>
          <p:cNvCxnSpPr/>
          <p:nvPr/>
        </p:nvCxnSpPr>
        <p:spPr>
          <a:xfrm>
            <a:off x="5221287" y="3935412"/>
            <a:ext cx="660400" cy="0"/>
          </a:xfrm>
          <a:prstGeom prst="straightConnector1">
            <a:avLst/>
          </a:prstGeom>
          <a:noFill/>
          <a:ln w="54000" cap="flat" cmpd="sng">
            <a:solidFill>
              <a:srgbClr val="808080"/>
            </a:solidFill>
            <a:prstDash val="solid"/>
            <a:miter lim="8000"/>
            <a:headEnd type="none" w="sm" len="sm"/>
            <a:tailEnd type="triangle" w="med" len="med"/>
          </a:ln>
        </p:spPr>
      </p:cxnSp>
      <p:cxnSp>
        <p:nvCxnSpPr>
          <p:cNvPr id="500" name="Shape 500"/>
          <p:cNvCxnSpPr/>
          <p:nvPr/>
        </p:nvCxnSpPr>
        <p:spPr>
          <a:xfrm rot="10800000" flipH="1">
            <a:off x="7307262" y="3651250"/>
            <a:ext cx="565150" cy="260350"/>
          </a:xfrm>
          <a:prstGeom prst="straightConnector1">
            <a:avLst/>
          </a:prstGeom>
          <a:noFill/>
          <a:ln w="54000" cap="flat" cmpd="sng">
            <a:solidFill>
              <a:srgbClr val="80808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01" name="Shape 501"/>
          <p:cNvSpPr/>
          <p:nvPr/>
        </p:nvSpPr>
        <p:spPr>
          <a:xfrm>
            <a:off x="755650" y="2897187"/>
            <a:ext cx="431800" cy="80962"/>
          </a:xfrm>
          <a:prstGeom prst="roundRect">
            <a:avLst>
              <a:gd name="adj" fmla="val 31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755650" y="2820987"/>
            <a:ext cx="9429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US" sz="1100" b="1" i="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6921500" y="3198812"/>
            <a:ext cx="1901825" cy="37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 logs MyApp</a:t>
            </a:r>
            <a:endParaRPr sz="1200"/>
          </a:p>
        </p:txBody>
      </p:sp>
      <p:sp>
        <p:nvSpPr>
          <p:cNvPr id="504" name="Shape 504"/>
          <p:cNvSpPr txBox="1"/>
          <p:nvPr/>
        </p:nvSpPr>
        <p:spPr>
          <a:xfrm>
            <a:off x="755662" y="4277550"/>
            <a:ext cx="879600" cy="1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US" sz="900" b="0" i="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Cloud Controller</a:t>
            </a:r>
            <a:endParaRPr/>
          </a:p>
        </p:txBody>
      </p:sp>
      <p:pic>
        <p:nvPicPr>
          <p:cNvPr id="505" name="Shape 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dirty="0" smtClean="0"/>
              <a:t>Demo</a:t>
            </a:r>
            <a:endParaRPr dirty="0"/>
          </a:p>
        </p:txBody>
      </p:sp>
      <p:sp>
        <p:nvSpPr>
          <p:cNvPr id="511" name="Shape 511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dirty="0" smtClean="0"/>
              <a:t>Logging</a:t>
            </a:r>
            <a:endParaRPr dirty="0"/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Firehose and Nozzles</a:t>
            </a:r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Traffic Controllers have a Firehose endpoint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Firehose streams all the event data coming from an Elastic Runtime deployment</a:t>
            </a:r>
            <a:endParaRPr/>
          </a:p>
          <a:p>
            <a:pPr marL="742950" marR="0" lvl="1" indent="-2794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application logs, HTTP events and container metrics</a:t>
            </a:r>
            <a:endParaRPr sz="1400"/>
          </a:p>
          <a:p>
            <a:pPr marL="742950" marR="0" lvl="1" indent="-2794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Includes metrics from all Elastic Runtime components</a:t>
            </a:r>
            <a:endParaRPr sz="1400"/>
          </a:p>
          <a:p>
            <a:pPr marL="742950" marR="0" lvl="1" indent="-2794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Does not include Elastic Runtime component logs</a:t>
            </a:r>
            <a:endParaRPr sz="140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</a:pPr>
            <a:r>
              <a:rPr lang="en-US" sz="1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Operators can deploy nozzles to the Firehose endpoint, which listen for a subset of data from the Firehose</a:t>
            </a:r>
            <a:endParaRPr/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651" y="2662946"/>
            <a:ext cx="3306900" cy="20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4164012" y="3770312"/>
            <a:ext cx="1166812" cy="42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4068762" y="3689350"/>
            <a:ext cx="1152525" cy="42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Doppler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Server(s)</a:t>
            </a: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5991225" y="3652837"/>
            <a:ext cx="1423987" cy="6635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5883275" y="3571875"/>
            <a:ext cx="1423987" cy="6635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Controller(s)</a:t>
            </a:r>
            <a:endParaRPr sz="1200"/>
          </a:p>
        </p:txBody>
      </p:sp>
      <p:cxnSp>
        <p:nvCxnSpPr>
          <p:cNvPr id="524" name="Shape 524"/>
          <p:cNvCxnSpPr/>
          <p:nvPr/>
        </p:nvCxnSpPr>
        <p:spPr>
          <a:xfrm>
            <a:off x="5221287" y="3935412"/>
            <a:ext cx="660400" cy="0"/>
          </a:xfrm>
          <a:prstGeom prst="straightConnector1">
            <a:avLst/>
          </a:prstGeom>
          <a:noFill/>
          <a:ln w="54000" cap="flat" cmpd="sng">
            <a:solidFill>
              <a:srgbClr val="80808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25" name="Shape 525"/>
          <p:cNvSpPr/>
          <p:nvPr/>
        </p:nvSpPr>
        <p:spPr>
          <a:xfrm>
            <a:off x="755650" y="2897187"/>
            <a:ext cx="431800" cy="80962"/>
          </a:xfrm>
          <a:prstGeom prst="roundRect">
            <a:avLst>
              <a:gd name="adj" fmla="val 31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755650" y="2820987"/>
            <a:ext cx="9429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US" sz="1100" b="1" i="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527" name="Shape 527"/>
          <p:cNvSpPr txBox="1"/>
          <p:nvPr/>
        </p:nvSpPr>
        <p:spPr>
          <a:xfrm>
            <a:off x="719137" y="4241800"/>
            <a:ext cx="879475" cy="107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US" sz="900" b="0" i="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Cloud Controller</a:t>
            </a:r>
            <a:endParaRPr/>
          </a:p>
        </p:txBody>
      </p:sp>
      <p:cxnSp>
        <p:nvCxnSpPr>
          <p:cNvPr id="528" name="Shape 528"/>
          <p:cNvCxnSpPr/>
          <p:nvPr/>
        </p:nvCxnSpPr>
        <p:spPr>
          <a:xfrm>
            <a:off x="7361237" y="3875087"/>
            <a:ext cx="828675" cy="14287"/>
          </a:xfrm>
          <a:prstGeom prst="straightConnector1">
            <a:avLst/>
          </a:prstGeom>
          <a:noFill/>
          <a:ln w="54000" cap="flat" cmpd="sng">
            <a:solidFill>
              <a:srgbClr val="80808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29" name="Shape 529"/>
          <p:cNvSpPr txBox="1"/>
          <p:nvPr/>
        </p:nvSpPr>
        <p:spPr>
          <a:xfrm>
            <a:off x="7461250" y="3951287"/>
            <a:ext cx="684212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Firehose</a:t>
            </a:r>
            <a:endParaRPr/>
          </a:p>
        </p:txBody>
      </p:sp>
      <p:sp>
        <p:nvSpPr>
          <p:cNvPr id="530" name="Shape 530"/>
          <p:cNvSpPr/>
          <p:nvPr/>
        </p:nvSpPr>
        <p:spPr>
          <a:xfrm rot="5400000">
            <a:off x="8247856" y="3274218"/>
            <a:ext cx="677862" cy="55245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Shape 531"/>
          <p:cNvSpPr/>
          <p:nvPr/>
        </p:nvSpPr>
        <p:spPr>
          <a:xfrm rot="5400000">
            <a:off x="8124825" y="3613150"/>
            <a:ext cx="676275" cy="55245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rgbClr val="2F9189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893050" y="2925750"/>
            <a:ext cx="8286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 b="1" i="0" u="none">
                <a:solidFill>
                  <a:schemeClr val="dk1"/>
                </a:solidFill>
              </a:rPr>
              <a:t>Nozzles</a:t>
            </a:r>
            <a:endParaRPr b="1"/>
          </a:p>
        </p:txBody>
      </p:sp>
      <p:sp>
        <p:nvSpPr>
          <p:cNvPr id="533" name="Shape 533"/>
          <p:cNvSpPr txBox="1"/>
          <p:nvPr/>
        </p:nvSpPr>
        <p:spPr>
          <a:xfrm>
            <a:off x="8223250" y="3443287"/>
            <a:ext cx="669925" cy="24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Datadog</a:t>
            </a:r>
            <a:endParaRPr sz="800"/>
          </a:p>
        </p:txBody>
      </p:sp>
      <p:sp>
        <p:nvSpPr>
          <p:cNvPr id="534" name="Shape 534"/>
          <p:cNvSpPr txBox="1"/>
          <p:nvPr/>
        </p:nvSpPr>
        <p:spPr>
          <a:xfrm>
            <a:off x="8123237" y="3729037"/>
            <a:ext cx="5270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br>
              <a:rPr lang="en-US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TSDB</a:t>
            </a:r>
            <a:endParaRPr sz="800"/>
          </a:p>
        </p:txBody>
      </p:sp>
      <p:pic>
        <p:nvPicPr>
          <p:cNvPr id="535" name="Shape 5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Platform syslog</a:t>
            </a:r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457200" y="812800"/>
            <a:ext cx="822960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 Runtime can send system logs to an external syslog server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Configure this in the System Logging tab </a:t>
            </a:r>
            <a:endParaRPr/>
          </a:p>
          <a:p>
            <a:pPr marL="342900" marR="0" lvl="0" indent="-215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15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Shape 542" descr="Screen Shot 2016-02-02 at 2.34.29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587" y="1662112"/>
            <a:ext cx="6402387" cy="2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Syslog Drains</a:t>
            </a:r>
            <a:endParaRPr/>
          </a:p>
        </p:txBody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Syslog drains allow data related to an application to be sent to third-party log managers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from the Doppler Servers is sent to the Syslog drain</a:t>
            </a:r>
            <a:endParaRPr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Traffic Controller is not used</a:t>
            </a:r>
            <a:endParaRPr sz="1800"/>
          </a:p>
        </p:txBody>
      </p:sp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787" y="2557462"/>
            <a:ext cx="3476700" cy="2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Shape 551"/>
          <p:cNvSpPr/>
          <p:nvPr/>
        </p:nvSpPr>
        <p:spPr>
          <a:xfrm>
            <a:off x="4164012" y="3770312"/>
            <a:ext cx="1166812" cy="42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4068762" y="3689350"/>
            <a:ext cx="1152525" cy="42545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Doppler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Server(s)</a:t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5991225" y="3652837"/>
            <a:ext cx="1423987" cy="6635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5883275" y="3571875"/>
            <a:ext cx="1423987" cy="6635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 sz="12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200" b="1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Controller(s)</a:t>
            </a:r>
            <a:endParaRPr sz="1200"/>
          </a:p>
        </p:txBody>
      </p:sp>
      <p:cxnSp>
        <p:nvCxnSpPr>
          <p:cNvPr id="555" name="Shape 555"/>
          <p:cNvCxnSpPr/>
          <p:nvPr/>
        </p:nvCxnSpPr>
        <p:spPr>
          <a:xfrm>
            <a:off x="5221287" y="3935412"/>
            <a:ext cx="660400" cy="0"/>
          </a:xfrm>
          <a:prstGeom prst="straightConnector1">
            <a:avLst/>
          </a:prstGeom>
          <a:noFill/>
          <a:ln w="54000" cap="flat" cmpd="sng">
            <a:solidFill>
              <a:srgbClr val="808080"/>
            </a:solidFill>
            <a:prstDash val="solid"/>
            <a:miter lim="8000"/>
            <a:headEnd type="none" w="sm" len="sm"/>
            <a:tailEnd type="triangle" w="med" len="med"/>
          </a:ln>
        </p:spPr>
      </p:cxnSp>
      <p:sp>
        <p:nvSpPr>
          <p:cNvPr id="556" name="Shape 556"/>
          <p:cNvSpPr/>
          <p:nvPr/>
        </p:nvSpPr>
        <p:spPr>
          <a:xfrm>
            <a:off x="755650" y="2897187"/>
            <a:ext cx="431800" cy="80962"/>
          </a:xfrm>
          <a:prstGeom prst="roundRect">
            <a:avLst>
              <a:gd name="adj" fmla="val 31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755650" y="2820987"/>
            <a:ext cx="9429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US" sz="1100" b="1" i="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Cell</a:t>
            </a:r>
            <a:endParaRPr/>
          </a:p>
        </p:txBody>
      </p:sp>
      <p:sp>
        <p:nvSpPr>
          <p:cNvPr id="558" name="Shape 558"/>
          <p:cNvSpPr txBox="1"/>
          <p:nvPr/>
        </p:nvSpPr>
        <p:spPr>
          <a:xfrm>
            <a:off x="719137" y="4241800"/>
            <a:ext cx="879475" cy="107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Arial"/>
              <a:buNone/>
            </a:pPr>
            <a:r>
              <a:rPr lang="en-US" sz="900" b="0" i="0" u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Cloud Controller</a:t>
            </a: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100637" y="2406650"/>
            <a:ext cx="1068387" cy="796925"/>
          </a:xfrm>
          <a:prstGeom prst="star24">
            <a:avLst>
              <a:gd name="adj" fmla="val 2500"/>
            </a:avLst>
          </a:prstGeom>
          <a:solidFill>
            <a:schemeClr val="dk2"/>
          </a:solidFill>
          <a:ln w="9525" cap="flat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/>
          </a:p>
        </p:txBody>
      </p:sp>
      <p:cxnSp>
        <p:nvCxnSpPr>
          <p:cNvPr id="560" name="Shape 560"/>
          <p:cNvCxnSpPr/>
          <p:nvPr/>
        </p:nvCxnSpPr>
        <p:spPr>
          <a:xfrm rot="10800000" flipH="1">
            <a:off x="4654550" y="3159125"/>
            <a:ext cx="549275" cy="431800"/>
          </a:xfrm>
          <a:prstGeom prst="straightConnector1">
            <a:avLst/>
          </a:prstGeom>
          <a:noFill/>
          <a:ln w="54000" cap="flat" cmpd="sng">
            <a:solidFill>
              <a:schemeClr val="lt2"/>
            </a:solidFill>
            <a:prstDash val="solid"/>
            <a:miter lim="8000"/>
            <a:headEnd type="none" w="sm" len="sm"/>
            <a:tailEnd type="triangle" w="med" len="med"/>
          </a:ln>
        </p:spPr>
      </p:cxnSp>
      <p:pic>
        <p:nvPicPr>
          <p:cNvPr id="561" name="Shape 5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Viewing the Events for your App</a:t>
            </a:r>
            <a:endParaRPr/>
          </a:p>
        </p:txBody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183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Apps Manager, select your app, then select Events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in the cf CLI cf events &lt;my-app-name&gt;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8725" y="1774825"/>
            <a:ext cx="4141787" cy="285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Shape 569"/>
          <p:cNvGrpSpPr/>
          <p:nvPr/>
        </p:nvGrpSpPr>
        <p:grpSpPr>
          <a:xfrm>
            <a:off x="63175" y="4772262"/>
            <a:ext cx="638560" cy="237980"/>
            <a:chOff x="4805348" y="2688225"/>
            <a:chExt cx="1604826" cy="705125"/>
          </a:xfrm>
        </p:grpSpPr>
        <p:pic>
          <p:nvPicPr>
            <p:cNvPr id="570" name="Shape 5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5348" y="2701499"/>
              <a:ext cx="678577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Shape 5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3913" y="2688225"/>
              <a:ext cx="926261" cy="70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xmlns:p14="http://schemas.microsoft.com/office/powerpoint/2010/main"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dirty="0" smtClean="0"/>
              <a:t>Demo</a:t>
            </a:r>
            <a:endParaRPr dirty="0"/>
          </a:p>
        </p:txBody>
      </p:sp>
      <p:sp>
        <p:nvSpPr>
          <p:cNvPr id="577" name="Shape 577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dirty="0" smtClean="0"/>
              <a:t>Events</a:t>
            </a:r>
            <a:endParaRPr dirty="0"/>
          </a:p>
        </p:txBody>
      </p:sp>
      <p:grpSp>
        <p:nvGrpSpPr>
          <p:cNvPr id="578" name="Shape 578"/>
          <p:cNvGrpSpPr/>
          <p:nvPr/>
        </p:nvGrpSpPr>
        <p:grpSpPr>
          <a:xfrm>
            <a:off x="63175" y="4772262"/>
            <a:ext cx="638560" cy="237980"/>
            <a:chOff x="4805348" y="2688225"/>
            <a:chExt cx="1604826" cy="705125"/>
          </a:xfrm>
        </p:grpSpPr>
        <p:pic>
          <p:nvPicPr>
            <p:cNvPr id="579" name="Shape 5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05348" y="2701499"/>
              <a:ext cx="678577" cy="67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Shape 5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3913" y="2688225"/>
              <a:ext cx="926261" cy="705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Application Performance Monitoring</a:t>
            </a:r>
            <a:endParaRPr/>
          </a:p>
        </p:txBody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PCF Metrics provides a real-time application monitoring dashboard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b="0" i="0" u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Party Tiles provide in-depth monitoring of applications running on PCF via an embedded agent bundled with applications that are deployed using Buildpacks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Dynatrace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Relic 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AppDynamics</a:t>
            </a:r>
            <a:endParaRPr/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Metrics</a:t>
            </a:r>
            <a:endParaRPr/>
          </a:p>
        </p:txBody>
      </p:sp>
      <p:pic>
        <p:nvPicPr>
          <p:cNvPr id="593" name="Shape 59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0212" y="876300"/>
            <a:ext cx="5743500" cy="3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11480" y="347473"/>
            <a:ext cx="5303400" cy="2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000"/>
              <a:t>Key Themes</a:t>
            </a:r>
            <a:endParaRPr sz="3000"/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963" y="1201175"/>
            <a:ext cx="705125" cy="70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Shape 260"/>
          <p:cNvGrpSpPr/>
          <p:nvPr/>
        </p:nvGrpSpPr>
        <p:grpSpPr>
          <a:xfrm>
            <a:off x="798750" y="2077488"/>
            <a:ext cx="723000" cy="678600"/>
            <a:chOff x="2055625" y="1272525"/>
            <a:chExt cx="723000" cy="678600"/>
          </a:xfrm>
        </p:grpSpPr>
        <p:sp>
          <p:nvSpPr>
            <p:cNvPr id="261" name="Shape 261"/>
            <p:cNvSpPr/>
            <p:nvPr/>
          </p:nvSpPr>
          <p:spPr>
            <a:xfrm>
              <a:off x="2055625" y="1272525"/>
              <a:ext cx="418200" cy="373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D0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208025" y="1424925"/>
              <a:ext cx="418200" cy="373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D0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360425" y="1577325"/>
              <a:ext cx="418200" cy="373800"/>
            </a:xfrm>
            <a:prstGeom prst="roundRect">
              <a:avLst>
                <a:gd name="adj" fmla="val 16667"/>
              </a:avLst>
            </a:prstGeom>
            <a:noFill/>
            <a:ln w="38100" cap="flat" cmpd="sng">
              <a:solidFill>
                <a:srgbClr val="D0E0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973" y="2927299"/>
            <a:ext cx="678577" cy="6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138" y="3777088"/>
            <a:ext cx="926261" cy="7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1926525" y="1254700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2C4C9"/>
                </a:solidFill>
              </a:rPr>
              <a:t>Speed</a:t>
            </a:r>
            <a:endParaRPr sz="3000">
              <a:solidFill>
                <a:srgbClr val="A2C4C9"/>
              </a:solidFill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1948850" y="2132100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2C4C9"/>
                </a:solidFill>
              </a:rPr>
              <a:t>Scale</a:t>
            </a:r>
            <a:endParaRPr sz="3000">
              <a:solidFill>
                <a:srgbClr val="A2C4C9"/>
              </a:solidFill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1948850" y="2981900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2C4C9"/>
                </a:solidFill>
              </a:rPr>
              <a:t>Security</a:t>
            </a:r>
            <a:endParaRPr sz="3000">
              <a:solidFill>
                <a:srgbClr val="A2C4C9"/>
              </a:solidFill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1948850" y="3844963"/>
            <a:ext cx="2429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A2C4C9"/>
                </a:solidFill>
              </a:rPr>
              <a:t>Stability</a:t>
            </a:r>
            <a:endParaRPr sz="3000" b="1">
              <a:solidFill>
                <a:srgbClr val="A2C4C9"/>
              </a:solidFill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697150" y="1090925"/>
            <a:ext cx="2970600" cy="1767600"/>
          </a:xfrm>
          <a:prstGeom prst="rect">
            <a:avLst/>
          </a:prstGeom>
          <a:solidFill>
            <a:srgbClr val="22313C">
              <a:alpha val="8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Metrics | Logging Integration</a:t>
            </a:r>
            <a:endParaRPr/>
          </a:p>
        </p:txBody>
      </p:sp>
      <p:pic>
        <p:nvPicPr>
          <p:cNvPr id="600" name="Shape 60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9962" y="876300"/>
            <a:ext cx="7204200" cy="3717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6691312" y="989012"/>
            <a:ext cx="255600" cy="7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Shape 602"/>
          <p:cNvSpPr txBox="1"/>
          <p:nvPr/>
        </p:nvSpPr>
        <p:spPr>
          <a:xfrm>
            <a:off x="7165975" y="989012"/>
            <a:ext cx="360300" cy="4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Shape 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dirty="0" smtClean="0"/>
              <a:t>Demo</a:t>
            </a:r>
            <a:endParaRPr dirty="0"/>
          </a:p>
        </p:txBody>
      </p:sp>
      <p:sp>
        <p:nvSpPr>
          <p:cNvPr id="609" name="Shape 609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dirty="0" smtClean="0"/>
              <a:t>Metrics</a:t>
            </a:r>
            <a:endParaRPr dirty="0"/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Metrics | Distributed Tracing</a:t>
            </a:r>
            <a:endParaRPr/>
          </a:p>
        </p:txBody>
      </p:sp>
      <p:pic>
        <p:nvPicPr>
          <p:cNvPr id="616" name="Shape 616" descr="Untitled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7065" b="17071"/>
          <a:stretch/>
        </p:blipFill>
        <p:spPr>
          <a:xfrm>
            <a:off x="457200" y="876300"/>
            <a:ext cx="8229600" cy="37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Shape 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JMX Bridge</a:t>
            </a:r>
            <a:endParaRPr/>
          </a:p>
        </p:txBody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Collects and exposes system data from PCF components via a JMX endpoint (Cloud Controller, Router, Diego, VMs, etc)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Composed of the following VMs:</a:t>
            </a:r>
            <a:endParaRPr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JMX provider</a:t>
            </a:r>
            <a:endParaRPr sz="1800"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VM that governs compilation</a:t>
            </a:r>
            <a:endParaRPr sz="1800"/>
          </a:p>
          <a:p>
            <a:pPr marL="742950" marR="0" lvl="1" indent="-260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Nozzle for the Loggregator Firehose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Rebranded version of “Pivotal Cloud Foundry Ops Metrics”</a:t>
            </a:r>
            <a:endParaRPr/>
          </a:p>
          <a:p>
            <a:pPr marL="342900" marR="0" lvl="0" indent="-190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Shape 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JMX Bridge Installation - Tile</a:t>
            </a:r>
            <a:endParaRPr/>
          </a:p>
        </p:txBody>
      </p:sp>
      <p:pic>
        <p:nvPicPr>
          <p:cNvPr id="630" name="Shape 6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66850" y="733425"/>
            <a:ext cx="5956200" cy="38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540250" y="2217737"/>
            <a:ext cx="1273200" cy="129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15000" y="14724"/>
                </a:moveTo>
                <a:lnTo>
                  <a:pt x="15000" y="105275"/>
                </a:lnTo>
                <a:lnTo>
                  <a:pt x="104999" y="105275"/>
                </a:lnTo>
                <a:lnTo>
                  <a:pt x="104999" y="14724"/>
                </a:lnTo>
                <a:lnTo>
                  <a:pt x="15000" y="14724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2" name="Shape 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Stats – Router Requests</a:t>
            </a:r>
            <a:endParaRPr/>
          </a:p>
        </p:txBody>
      </p:sp>
      <p:pic>
        <p:nvPicPr>
          <p:cNvPr id="638" name="Shape 6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66850" y="862012"/>
            <a:ext cx="5956200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Stats – Cell Container Capacity</a:t>
            </a:r>
            <a:endParaRPr/>
          </a:p>
        </p:txBody>
      </p:sp>
      <p:pic>
        <p:nvPicPr>
          <p:cNvPr id="645" name="Shape 6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737" y="862012"/>
            <a:ext cx="5470500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Stats – Cell Containers Running</a:t>
            </a:r>
            <a:endParaRPr/>
          </a:p>
        </p:txBody>
      </p:sp>
      <p:pic>
        <p:nvPicPr>
          <p:cNvPr id="652" name="Shape 6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92275" y="862012"/>
            <a:ext cx="5505600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Shape 6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00" cy="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dirty="0" smtClean="0"/>
              <a:t>Demo</a:t>
            </a:r>
            <a:endParaRPr dirty="0"/>
          </a:p>
        </p:txBody>
      </p:sp>
      <p:sp>
        <p:nvSpPr>
          <p:cNvPr id="659" name="Shape 659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dirty="0"/>
              <a:t>Ops Manager BOSH </a:t>
            </a:r>
            <a:r>
              <a:rPr lang="en-US" dirty="0" smtClean="0"/>
              <a:t>Health</a:t>
            </a:r>
            <a:endParaRPr dirty="0"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3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monitoring tool(s) do you use for infrastructure and applications?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What logging tool(s) do you use for centralizing logs?</a:t>
            </a: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Do you have the ability to stream aggregated logs for an application?</a:t>
            </a:r>
            <a:endParaRPr/>
          </a:p>
        </p:txBody>
      </p:sp>
      <p:sp>
        <p:nvSpPr>
          <p:cNvPr id="667" name="Shape 66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68387"/>
            <a:ext cx="9144000" cy="343376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 Layers of Self Healing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2566987" y="279400"/>
            <a:ext cx="5756275" cy="204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1: Application Failure &amp; Recovery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4038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Elastic Runtime monitors application instance processes, and detects failures</a:t>
            </a:r>
            <a:endParaRPr sz="1800"/>
          </a:p>
          <a:p>
            <a:pPr marL="3429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failed instances, the container is destroyed and a new container is created</a:t>
            </a:r>
            <a:endParaRPr sz="1800"/>
          </a:p>
          <a:p>
            <a:pPr marL="742950" marR="0" lvl="1" indent="-247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Droplet is copied from the Cloud Controller blobstore to the container and started</a:t>
            </a:r>
            <a:endParaRPr sz="1400"/>
          </a:p>
        </p:txBody>
      </p:sp>
      <p:grpSp>
        <p:nvGrpSpPr>
          <p:cNvPr id="285" name="Shape 285"/>
          <p:cNvGrpSpPr/>
          <p:nvPr/>
        </p:nvGrpSpPr>
        <p:grpSpPr>
          <a:xfrm>
            <a:off x="4633377" y="1375050"/>
            <a:ext cx="3919347" cy="2804851"/>
            <a:chOff x="0" y="0"/>
            <a:chExt cx="2147483647" cy="2147483647"/>
          </a:xfrm>
        </p:grpSpPr>
        <p:sp>
          <p:nvSpPr>
            <p:cNvPr id="286" name="Shape 286"/>
            <p:cNvSpPr/>
            <p:nvPr/>
          </p:nvSpPr>
          <p:spPr>
            <a:xfrm>
              <a:off x="241923299" y="843055596"/>
              <a:ext cx="777965938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172329030" y="919446123"/>
              <a:ext cx="777965938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0" y="516659542"/>
              <a:ext cx="2147483647" cy="1272019442"/>
            </a:xfrm>
            <a:prstGeom prst="roundRect">
              <a:avLst>
                <a:gd name="adj" fmla="val 2065"/>
              </a:avLst>
            </a:prstGeom>
            <a:noFill/>
            <a:ln w="76300" cap="sq" cmpd="sng">
              <a:solidFill>
                <a:srgbClr val="A6AAA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21225" tIns="21225" rIns="21225" bIns="21225" anchor="b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CA2"/>
                </a:buClr>
                <a:buFont typeface="Arial"/>
                <a:buNone/>
              </a:pPr>
              <a:r>
                <a:rPr lang="en-US" sz="1600" b="1" i="0" u="none">
                  <a:solidFill>
                    <a:srgbClr val="007CA2"/>
                  </a:solidFill>
                  <a:latin typeface="Arial"/>
                  <a:ea typeface="Arial"/>
                  <a:cs typeface="Arial"/>
                  <a:sym typeface="Arial"/>
                </a:rPr>
                <a:t>ELASTIC RUNTIME</a:t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17647705" y="995836466"/>
              <a:ext cx="777965938" cy="554410845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lang="en-US" sz="1400" b="1" i="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290" name="Shape 290"/>
            <p:cNvSpPr txBox="1"/>
            <p:nvPr/>
          </p:nvSpPr>
          <p:spPr>
            <a:xfrm>
              <a:off x="259740256" y="0"/>
              <a:ext cx="1613511059" cy="233804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225" tIns="21225" rIns="21225" bIns="212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Courier New"/>
                <a:buNone/>
              </a:pPr>
              <a:r>
                <a:rPr lang="en-US" sz="1800" b="1" i="0" u="none">
                  <a:solidFill>
                    <a:srgbClr val="0000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cf push my-app -i 4</a:t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rot="-5400000" flipH="1">
              <a:off x="1011205446" y="66979009"/>
              <a:ext cx="132529406" cy="151659278"/>
            </a:xfrm>
            <a:prstGeom prst="rightArrow">
              <a:avLst>
                <a:gd name="adj1" fmla="val 5724"/>
                <a:gd name="adj2" fmla="val 7344"/>
              </a:avLst>
            </a:prstGeom>
            <a:solidFill>
              <a:srgbClr val="A6AAA9"/>
            </a:solidFill>
            <a:ln w="255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Shape 292"/>
            <p:cNvCxnSpPr/>
            <p:nvPr/>
          </p:nvCxnSpPr>
          <p:spPr>
            <a:xfrm rot="10800000" flipH="1">
              <a:off x="1082855544" y="343044299"/>
              <a:ext cx="828243" cy="1804439347"/>
            </a:xfrm>
            <a:prstGeom prst="straightConnector1">
              <a:avLst/>
            </a:prstGeom>
            <a:noFill/>
            <a:ln w="38150" cap="sq" cmpd="sng">
              <a:solidFill>
                <a:srgbClr val="A6AAA9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93" name="Shape 293"/>
            <p:cNvSpPr txBox="1"/>
            <p:nvPr/>
          </p:nvSpPr>
          <p:spPr>
            <a:xfrm>
              <a:off x="259738248" y="1878497057"/>
              <a:ext cx="555356699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225" tIns="21225" rIns="21225" bIns="212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lang="en-US" sz="1800" b="1" i="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AZ-1</a:t>
              </a:r>
              <a:endParaRPr/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1285662970" y="1878497057"/>
              <a:ext cx="651543853" cy="233785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1225" tIns="21225" rIns="21225" bIns="212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3585F"/>
                </a:buClr>
                <a:buFont typeface="Arial"/>
                <a:buNone/>
              </a:pPr>
              <a:r>
                <a:rPr lang="en-US" sz="1800" b="1" i="0" u="none">
                  <a:solidFill>
                    <a:srgbClr val="53585F"/>
                  </a:solidFill>
                  <a:latin typeface="Arial"/>
                  <a:ea typeface="Arial"/>
                  <a:cs typeface="Arial"/>
                  <a:sym typeface="Arial"/>
                </a:rPr>
                <a:t>AZ-2</a:t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rot="-3600000" flipH="1">
              <a:off x="687260256" y="614443993"/>
              <a:ext cx="132529404" cy="151660013"/>
            </a:xfrm>
            <a:prstGeom prst="rightArrow">
              <a:avLst>
                <a:gd name="adj1" fmla="val 5724"/>
                <a:gd name="adj2" fmla="val 7344"/>
              </a:avLst>
            </a:prstGeom>
            <a:solidFill>
              <a:srgbClr val="A6AAA9"/>
            </a:solidFill>
            <a:ln w="255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 rot="-7200000" flipH="1">
              <a:off x="1340535878" y="616180652"/>
              <a:ext cx="131701156" cy="151660013"/>
            </a:xfrm>
            <a:prstGeom prst="rightArrow">
              <a:avLst>
                <a:gd name="adj1" fmla="val 5624"/>
                <a:gd name="adj2" fmla="val 7344"/>
              </a:avLst>
            </a:prstGeom>
            <a:solidFill>
              <a:srgbClr val="A6AAA9"/>
            </a:solidFill>
            <a:ln w="2555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4988499" y="1159034952"/>
              <a:ext cx="723284178" cy="160883017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inst-1</a:t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44988499" y="1355798436"/>
              <a:ext cx="723284178" cy="162040363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inst-3</a:t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275068764" y="843055596"/>
              <a:ext cx="777965457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205474232" y="919446123"/>
              <a:ext cx="777965457" cy="494224661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1150792907" y="995836466"/>
              <a:ext cx="777965457" cy="554410845"/>
            </a:xfrm>
            <a:prstGeom prst="roundRect">
              <a:avLst>
                <a:gd name="adj" fmla="val 1211"/>
              </a:avLst>
            </a:prstGeom>
            <a:solidFill>
              <a:srgbClr val="FFFFFF"/>
            </a:solidFill>
            <a:ln w="76300" cap="sq" cmpd="sng">
              <a:solidFill>
                <a:srgbClr val="0F7A7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Font typeface="Arial"/>
                <a:buNone/>
              </a:pPr>
              <a:r>
                <a:rPr lang="en-US" sz="1400" b="1" i="0" u="none">
                  <a:solidFill>
                    <a:srgbClr val="4D4D4D"/>
                  </a:solidFill>
                  <a:latin typeface="Arial"/>
                  <a:ea typeface="Arial"/>
                  <a:cs typeface="Arial"/>
                  <a:sym typeface="Arial"/>
                </a:rPr>
                <a:t>App Execution</a:t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178133438" y="1159034952"/>
              <a:ext cx="723284660" cy="160883017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inst-2</a:t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178133438" y="1355798436"/>
              <a:ext cx="723284660" cy="162040363"/>
            </a:xfrm>
            <a:prstGeom prst="roundRect">
              <a:avLst>
                <a:gd name="adj" fmla="val 4256"/>
              </a:avLst>
            </a:prstGeom>
            <a:solidFill>
              <a:srgbClr val="0F7A70"/>
            </a:solidFill>
            <a:ln>
              <a:noFill/>
            </a:ln>
          </p:spPr>
          <p:txBody>
            <a:bodyPr spcFirstLastPara="1" wrap="square" lIns="50750" tIns="0" rIns="5075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ourier New"/>
                <a:buNone/>
              </a:pPr>
              <a:r>
                <a:rPr lang="en-US" sz="1600" b="1" i="1" u="none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inst-4</a:t>
              </a:r>
              <a:endParaRPr/>
            </a:p>
          </p:txBody>
        </p:sp>
        <p:sp>
          <p:nvSpPr>
            <p:cNvPr id="304" name="Shape 304"/>
            <p:cNvSpPr txBox="1"/>
            <p:nvPr/>
          </p:nvSpPr>
          <p:spPr>
            <a:xfrm>
              <a:off x="342998833" y="1288670187"/>
              <a:ext cx="230399812" cy="387773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5000B"/>
                </a:buClr>
                <a:buFont typeface="Arial"/>
                <a:buNone/>
              </a:pPr>
              <a:r>
                <a:rPr lang="en-US" sz="2800" b="0" i="0" u="none">
                  <a:solidFill>
                    <a:srgbClr val="C5000B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</p:grp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2: Process Failure &amp; Recovery</a:t>
            </a:r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 utility running on the component VMs automatically restarts failed processes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BOSH release defines which processes to monitor</a:t>
            </a:r>
            <a:endParaRPr/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hape 3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925" y="1250950"/>
            <a:ext cx="4357688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/>
          <p:nvPr/>
        </p:nvSpPr>
        <p:spPr>
          <a:xfrm rot="-5400000">
            <a:off x="5201444" y="2980532"/>
            <a:ext cx="679450" cy="17510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60000" y="0"/>
                </a:lnTo>
                <a:close/>
              </a:path>
            </a:pathLst>
          </a:custGeom>
          <a:solidFill>
            <a:srgbClr val="A6AAA9">
              <a:alpha val="12549"/>
            </a:srgbClr>
          </a:solidFill>
          <a:ln>
            <a:noFill/>
          </a:ln>
          <a:effectLst>
            <a:outerShdw blurRad="63500" dist="25560" dir="540000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Shape 3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5988" y="3157538"/>
            <a:ext cx="936625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2200" y="3421063"/>
            <a:ext cx="584200" cy="58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11750" y="1644650"/>
            <a:ext cx="633413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5834063" y="1806575"/>
            <a:ext cx="2263775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786E"/>
              </a:buClr>
              <a:buFont typeface="Arial"/>
              <a:buNone/>
            </a:pPr>
            <a:r>
              <a:rPr lang="en-US" sz="1500" b="0" i="0" u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Alert: </a:t>
            </a:r>
            <a:r>
              <a:rPr lang="en-US" sz="1500" b="0" i="1" u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1500" b="0" i="0" u="none">
                <a:solidFill>
                  <a:srgbClr val="00786E"/>
                </a:solidFill>
                <a:latin typeface="Arial"/>
                <a:ea typeface="Arial"/>
                <a:cs typeface="Arial"/>
                <a:sym typeface="Arial"/>
              </a:rPr>
              <a:t> failure</a:t>
            </a:r>
            <a:endParaRPr/>
          </a:p>
        </p:txBody>
      </p:sp>
      <p:sp>
        <p:nvSpPr>
          <p:cNvPr id="323" name="Shape 323"/>
          <p:cNvSpPr txBox="1"/>
          <p:nvPr/>
        </p:nvSpPr>
        <p:spPr>
          <a:xfrm>
            <a:off x="7080250" y="3514725"/>
            <a:ext cx="1476375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5000B"/>
              </a:buClr>
              <a:buFont typeface="Arial"/>
              <a:buNone/>
            </a:pPr>
            <a:r>
              <a:rPr lang="en-US" sz="1500" b="0" i="0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lang="en-US" sz="1500" b="0" i="1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5000B"/>
              </a:buClr>
              <a:buFont typeface="Arial"/>
              <a:buNone/>
            </a:pPr>
            <a:r>
              <a:rPr lang="en-US" sz="1500" b="0" i="1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1500" b="0" i="0" u="non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 fails</a:t>
            </a:r>
            <a:endParaRPr/>
          </a:p>
        </p:txBody>
      </p:sp>
      <p:sp>
        <p:nvSpPr>
          <p:cNvPr id="324" name="Shape 324"/>
          <p:cNvSpPr/>
          <p:nvPr/>
        </p:nvSpPr>
        <p:spPr>
          <a:xfrm rot="-2700000">
            <a:off x="4506912" y="2173288"/>
            <a:ext cx="698500" cy="158750"/>
          </a:xfrm>
          <a:prstGeom prst="rightArrow">
            <a:avLst>
              <a:gd name="adj1" fmla="val 40111"/>
              <a:gd name="adj2" fmla="val 118524"/>
            </a:avLst>
          </a:prstGeom>
          <a:solidFill>
            <a:srgbClr val="C5000B"/>
          </a:solidFill>
          <a:ln w="25550" cap="sq" cmpd="sng">
            <a:solidFill>
              <a:srgbClr val="43434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/>
          <p:nvPr/>
        </p:nvSpPr>
        <p:spPr>
          <a:xfrm rot="-5460000">
            <a:off x="4202906" y="3085307"/>
            <a:ext cx="523875" cy="211138"/>
          </a:xfrm>
          <a:prstGeom prst="rightArrow">
            <a:avLst>
              <a:gd name="adj1" fmla="val 49544"/>
              <a:gd name="adj2" fmla="val 68288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Shape 326"/>
          <p:cNvSpPr/>
          <p:nvPr/>
        </p:nvSpPr>
        <p:spPr>
          <a:xfrm rot="10680000">
            <a:off x="3111500" y="2609850"/>
            <a:ext cx="485775" cy="158750"/>
          </a:xfrm>
          <a:prstGeom prst="rightArrow">
            <a:avLst>
              <a:gd name="adj1" fmla="val 41909"/>
              <a:gd name="adj2" fmla="val 97092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Shape 327"/>
          <p:cNvSpPr/>
          <p:nvPr/>
        </p:nvSpPr>
        <p:spPr>
          <a:xfrm rot="-5400000">
            <a:off x="2389101" y="2117014"/>
            <a:ext cx="349200" cy="201000"/>
          </a:xfrm>
          <a:prstGeom prst="rightArrow">
            <a:avLst>
              <a:gd name="adj1" fmla="val 33519"/>
              <a:gd name="adj2" fmla="val 76379"/>
            </a:avLst>
          </a:prstGeom>
          <a:solidFill>
            <a:srgbClr val="C5000B"/>
          </a:solidFill>
          <a:ln w="2555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40213" y="3632200"/>
            <a:ext cx="312737" cy="31273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2: Process Failure &amp; Recovery</a:t>
            </a:r>
            <a:endParaRPr/>
          </a:p>
        </p:txBody>
      </p:sp>
      <p:pic>
        <p:nvPicPr>
          <p:cNvPr id="330" name="Shape 3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5712350" y="3091863"/>
            <a:ext cx="889800" cy="889800"/>
          </a:xfrm>
          <a:prstGeom prst="mathMultiply">
            <a:avLst>
              <a:gd name="adj1" fmla="val 11849"/>
            </a:avLst>
          </a:prstGeom>
          <a:solidFill>
            <a:srgbClr val="98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925" y="1250950"/>
            <a:ext cx="4357687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/>
          <p:nvPr/>
        </p:nvSpPr>
        <p:spPr>
          <a:xfrm rot="-5400000">
            <a:off x="5202237" y="2981325"/>
            <a:ext cx="677862" cy="17510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60000" y="0"/>
                </a:lnTo>
                <a:close/>
              </a:path>
            </a:pathLst>
          </a:custGeom>
          <a:solidFill>
            <a:srgbClr val="A6AAA9">
              <a:alpha val="12549"/>
            </a:srgbClr>
          </a:solidFill>
          <a:ln>
            <a:noFill/>
          </a:ln>
          <a:effectLst>
            <a:outerShdw blurRad="63500" dist="25560" dir="540000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5987" y="3159125"/>
            <a:ext cx="936625" cy="110966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7080250" y="3382962"/>
            <a:ext cx="1476375" cy="88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rPr lang="en-US" sz="18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lang="en-US" sz="1800" b="0" i="1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rPr lang="en-US" sz="1800" b="0" i="1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r>
              <a:rPr lang="en-US" sz="18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</a:pPr>
            <a:r>
              <a:rPr lang="en-US" sz="1800" b="0" i="0" u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recovered</a:t>
            </a:r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2: Process Failure &amp; Recovery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1137" y="3517900"/>
            <a:ext cx="426300" cy="427500"/>
          </a:xfrm>
          <a:prstGeom prst="rect">
            <a:avLst/>
          </a:prstGeom>
          <a:noFill/>
          <a:ln w="9525" cap="flat" cmpd="sng">
            <a:solidFill>
              <a:srgbClr val="000000">
                <a:alpha val="0"/>
              </a:srgbClr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Shape 343"/>
          <p:cNvSpPr/>
          <p:nvPr/>
        </p:nvSpPr>
        <p:spPr>
          <a:xfrm>
            <a:off x="6653950" y="3509200"/>
            <a:ext cx="426300" cy="4449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Scenario 3: VM Failure &amp; Recovery</a:t>
            </a: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component of Cloud Foundry is a VM deployed and managed by BOSH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BOSH health monitor continuously compares current component state to desired state, including:</a:t>
            </a:r>
            <a:endParaRPr/>
          </a:p>
          <a:p>
            <a:pPr marL="742950" marR="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instances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processes</a:t>
            </a:r>
            <a:endParaRPr sz="1800"/>
          </a:p>
          <a:p>
            <a:pPr marL="3429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current state differs from desired state, the health monitor:</a:t>
            </a:r>
            <a:endParaRPr/>
          </a:p>
          <a:p>
            <a:pPr marL="742950" marR="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triggers the VM resurrector, or </a:t>
            </a:r>
            <a:endParaRPr sz="1800"/>
          </a:p>
          <a:p>
            <a:pPr marL="742950" marR="0" lvl="1" indent="-2730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sends alerts</a:t>
            </a:r>
            <a:endParaRPr sz="1800"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5" y="4784850"/>
            <a:ext cx="299425" cy="2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theme/theme1.xml><?xml version="1.0" encoding="utf-8"?>
<a:theme xmlns:a="http://schemas.openxmlformats.org/drawingml/2006/main" name="4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ivotal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E675B"/>
      </a:accent1>
      <a:accent2>
        <a:srgbClr val="18B4C1"/>
      </a:accent2>
      <a:accent3>
        <a:srgbClr val="1B6FB8"/>
      </a:accent3>
      <a:accent4>
        <a:srgbClr val="6C3F75"/>
      </a:accent4>
      <a:accent5>
        <a:srgbClr val="121A20"/>
      </a:accent5>
      <a:accent6>
        <a:srgbClr val="7A7A7A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Macintosh PowerPoint</Application>
  <PresentationFormat>On-screen Show (16:9)</PresentationFormat>
  <Paragraphs>195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Helvetica Neue</vt:lpstr>
      <vt:lpstr>4__cfdev-pivotal-template-16-9a</vt:lpstr>
      <vt:lpstr>1__cfdev-pivotal-template-16-9a</vt:lpstr>
      <vt:lpstr>Office Theme</vt:lpstr>
      <vt:lpstr>3__cfdev-pivotal-template-16-9a</vt:lpstr>
      <vt:lpstr>1__cfdev-pivotal-template-16-9a</vt:lpstr>
      <vt:lpstr>1__cfdev-pivotal-template-16-9a</vt:lpstr>
      <vt:lpstr>PowerPoint Presentation</vt:lpstr>
      <vt:lpstr>PowerPoint Presentation</vt:lpstr>
      <vt:lpstr>PowerPoint Presentation</vt:lpstr>
      <vt:lpstr>4 Layers of Self Healing</vt:lpstr>
      <vt:lpstr>Scenario 1: Application Failure &amp; Recovery</vt:lpstr>
      <vt:lpstr>Scenario 2: Process Failure &amp; Recovery</vt:lpstr>
      <vt:lpstr>Scenario 2: Process Failure &amp; Recovery</vt:lpstr>
      <vt:lpstr>Scenario 2: Process Failure &amp; Recovery</vt:lpstr>
      <vt:lpstr>Scenario 3: VM Failure &amp; Recovery</vt:lpstr>
      <vt:lpstr>Scenario 3: VM Failure &amp; Recovery</vt:lpstr>
      <vt:lpstr>Scenario 3: VM Failure &amp; Recovery</vt:lpstr>
      <vt:lpstr>Scenario 4: AZ Failure &amp; Recovery</vt:lpstr>
      <vt:lpstr>Health, Events, &amp; Logging</vt:lpstr>
      <vt:lpstr>Logging </vt:lpstr>
      <vt:lpstr>Loggregator - The Voice of the System</vt:lpstr>
      <vt:lpstr>How can Loggregator help me?</vt:lpstr>
      <vt:lpstr>Loggregator System</vt:lpstr>
      <vt:lpstr>Viewing App Logs Using Apps Manager</vt:lpstr>
      <vt:lpstr>Viewing Logs For an App Using the cf CLI</vt:lpstr>
      <vt:lpstr>cf logs- Behind the Scenes</vt:lpstr>
      <vt:lpstr>cf logs MyApp- Deeper Behind the Scenes</vt:lpstr>
      <vt:lpstr>Demo</vt:lpstr>
      <vt:lpstr>Firehose and Nozzles</vt:lpstr>
      <vt:lpstr>Platform syslog</vt:lpstr>
      <vt:lpstr>Syslog Drains</vt:lpstr>
      <vt:lpstr>Viewing the Events for your App</vt:lpstr>
      <vt:lpstr>Demo</vt:lpstr>
      <vt:lpstr>Application Performance Monitoring</vt:lpstr>
      <vt:lpstr>PCF Metrics</vt:lpstr>
      <vt:lpstr>PCF Metrics | Logging Integration</vt:lpstr>
      <vt:lpstr>Demo</vt:lpstr>
      <vt:lpstr>PCF Metrics | Distributed Tracing</vt:lpstr>
      <vt:lpstr>PCF JMX Bridge</vt:lpstr>
      <vt:lpstr>JMX Bridge Installation - Tile</vt:lpstr>
      <vt:lpstr>Stats – Router Requests</vt:lpstr>
      <vt:lpstr>Stats – Cell Container Capacity</vt:lpstr>
      <vt:lpstr>Stats – Cell Containers Running</vt:lpstr>
      <vt:lpstr>Demo</vt:lpstr>
      <vt:lpstr>Questions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Paul Hopper</cp:lastModifiedBy>
  <cp:revision>2</cp:revision>
  <dcterms:modified xsi:type="dcterms:W3CDTF">2018-05-19T17:03:41Z</dcterms:modified>
</cp:coreProperties>
</file>